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5" r:id="rId30"/>
    <p:sldId id="284" r:id="rId31"/>
  </p:sldIdLst>
  <p:sldSz cx="10080625" cy="5670550"/>
  <p:notesSz cx="7559675" cy="106918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7" d="100"/>
          <a:sy n="87" d="100"/>
        </p:scale>
        <p:origin x="-420" y="96"/>
      </p:cViewPr>
      <p:guideLst>
        <p:guide orient="horz" pos="1786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pl-PL" sz="14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" name="Symbol zastępczy daty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pl-PL" sz="14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4" name="Symbol zastępczy stopki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pl-PL" sz="14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5" name="Symbol zastępczy numeru slajdu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3AF9F609-DE93-4EAE-A463-1A539CD2F266}" type="slidenum">
              <a:t>‹#›</a:t>
            </a:fld>
            <a:endParaRPr lang="pl-PL" sz="14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9965584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79" cy="4008959"/>
          </a:xfrm>
          <a:prstGeom prst="rect">
            <a:avLst/>
          </a:prstGeom>
          <a:noFill/>
          <a:ln>
            <a:noFill/>
            <a:prstDash val="solid"/>
          </a:ln>
          <a:effectLst>
            <a:outerShdw dir="16200000" algn="tl">
              <a:srgbClr val="6667A0"/>
            </a:outerShdw>
          </a:effectLst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pl-PL"/>
          </a:p>
        </p:txBody>
      </p:sp>
      <p:sp>
        <p:nvSpPr>
          <p:cNvPr id="4" name="Symbol zastępczy nagłówka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/>
          <a:lstStyle>
            <a:lvl1pPr lvl="0" rtl="0" hangingPunct="0">
              <a:buNone/>
              <a:tabLst/>
              <a:defRPr lang="pl-PL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5" name="Symbol zastępczy daty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/>
          <a:lstStyle>
            <a:lvl1pPr lvl="0" algn="r" rtl="0" hangingPunct="0">
              <a:buNone/>
              <a:tabLst/>
              <a:defRPr lang="pl-PL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b" anchorCtr="0"/>
          <a:lstStyle>
            <a:lvl1pPr lvl="0" rtl="0" hangingPunct="0">
              <a:buNone/>
              <a:tabLst/>
              <a:defRPr lang="pl-PL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b" anchorCtr="0"/>
          <a:lstStyle>
            <a:lvl1pPr lvl="0" algn="r" rtl="0" hangingPunct="0">
              <a:buNone/>
              <a:tabLst/>
              <a:defRPr lang="pl-PL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C57C9FF7-F56D-4C54-9379-0FFCFAAD8997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19275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pl-PL" sz="2000" b="0" i="0" u="none" strike="noStrike" kern="1200" cap="none">
        <a:ln>
          <a:noFill/>
        </a:ln>
        <a:highlight>
          <a:scrgbClr r="0" g="0" b="0">
            <a:alpha val="0"/>
          </a:scrgbClr>
        </a:highlight>
        <a:latin typeface="Liberation Sans" pitchFamily="18"/>
        <a:ea typeface="Microsoft YaHei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55650" y="1762125"/>
            <a:ext cx="8569325" cy="1214438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12888" y="3213100"/>
            <a:ext cx="7056437" cy="14493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47C6753-4111-45B4-AA95-646EE1820DD2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439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DE2A173-C948-4A9F-963B-A41440111DF9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176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7308850" y="225425"/>
            <a:ext cx="2266950" cy="43894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503238" y="225425"/>
            <a:ext cx="6653212" cy="43894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5E20166-98A9-4711-A95D-BD1D19779DFC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960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DFA6CFB-CDEF-41CC-98DA-670E4E97E3E7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7160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96925" y="3643313"/>
            <a:ext cx="8567738" cy="112712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96925" y="2403475"/>
            <a:ext cx="8567738" cy="12398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BC5CB1A-6B00-4315-AB79-7639835E0FD8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412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503238" y="1327150"/>
            <a:ext cx="4459287" cy="3287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114925" y="1327150"/>
            <a:ext cx="4460875" cy="3287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94910D6-6A99-4D9A-9737-4EBF5CDF7EDE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6417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4825" y="227013"/>
            <a:ext cx="9072563" cy="944562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04825" y="1270000"/>
            <a:ext cx="4452938" cy="528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04825" y="1798638"/>
            <a:ext cx="4452938" cy="32670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5121275" y="1270000"/>
            <a:ext cx="4456113" cy="528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5121275" y="1798638"/>
            <a:ext cx="4456113" cy="32670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B8F8A1A-5425-4D3A-88DC-5725E32B431A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359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FC91F2B-BADB-4994-9389-60C57103AF66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531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F64854B-C689-42EB-A392-EBD5A4E78898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565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4825" y="225425"/>
            <a:ext cx="3316288" cy="9604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41763" y="225425"/>
            <a:ext cx="5635625" cy="48402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04825" y="1185863"/>
            <a:ext cx="3316288" cy="3879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E301510-8153-4213-A0E1-B39B6061C5CF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5754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76438" y="3968750"/>
            <a:ext cx="6048375" cy="4699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976438" y="506413"/>
            <a:ext cx="6048375" cy="34020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976438" y="4438650"/>
            <a:ext cx="6048375" cy="6651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10CB435-48C4-41BA-8697-BA02AA4DD5D3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435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 txBox="1">
            <a:spLocks noGrp="1"/>
          </p:cNvSpPr>
          <p:nvPr>
            <p:ph type="title"/>
          </p:nvPr>
        </p:nvSpPr>
        <p:spPr>
          <a:xfrm>
            <a:off x="503999" y="226080"/>
            <a:ext cx="9071640" cy="946440"/>
          </a:xfrm>
          <a:prstGeom prst="rect">
            <a:avLst/>
          </a:prstGeom>
          <a:noFill/>
          <a:ln>
            <a:noFill/>
          </a:ln>
          <a:effectLst>
            <a:outerShdw dir="16200000" algn="tl">
              <a:srgbClr val="6667A0"/>
            </a:outerShdw>
          </a:effectLst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pl-PL"/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1"/>
          </p:nvPr>
        </p:nvSpPr>
        <p:spPr>
          <a:xfrm>
            <a:off x="503999" y="1326600"/>
            <a:ext cx="9071640" cy="328823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marR="0" lvl="0" indent="-324000">
              <a:spcBef>
                <a:spcPts val="1414"/>
              </a:spcBef>
              <a:spcAft>
                <a:spcPts val="0"/>
              </a:spcAft>
              <a:buSzPct val="45000"/>
              <a:buFont typeface="StarSymbol"/>
              <a:buNone/>
              <a:defRPr lang="pl-PL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defRPr>
            </a:defPPr>
            <a:lvl1pPr marL="432000" marR="0" lvl="0" indent="-324000">
              <a:spcBef>
                <a:spcPts val="1414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defRPr>
            </a:lvl1pPr>
            <a:lvl2pPr marL="864000" marR="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pl-PL" sz="28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defRPr>
            </a:lvl2pPr>
            <a:lvl3pPr marL="1295999" marR="0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defRPr>
            </a:lvl3pPr>
            <a:lvl4pPr marL="1728000" marR="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defRPr>
            </a:lvl4pPr>
            <a:lvl5pPr marL="2160000" marR="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defRPr>
            </a:lvl5pPr>
            <a:lvl6pPr marL="2592000" marR="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defRPr>
            </a:lvl6pPr>
            <a:lvl7pPr marL="3024000" marR="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defRPr>
            </a:lvl7pPr>
            <a:lvl8pPr marL="3456000" marR="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defRPr>
            </a:lvl8pPr>
            <a:lvl9pPr marL="3887999" marR="0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2"/>
          </p:nvPr>
        </p:nvSpPr>
        <p:spPr>
          <a:xfrm>
            <a:off x="503999" y="5165280"/>
            <a:ext cx="2348280" cy="3906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/>
          <a:lstStyle>
            <a:lvl1pPr lvl="0" rtl="0" hangingPunct="0">
              <a:buNone/>
              <a:tabLst/>
              <a:defRPr lang="pl-PL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3"/>
          </p:nvPr>
        </p:nvSpPr>
        <p:spPr>
          <a:xfrm>
            <a:off x="3447360" y="5165280"/>
            <a:ext cx="3195000" cy="3906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/>
          <a:lstStyle>
            <a:lvl1pPr lvl="0" algn="ctr" rtl="0" hangingPunct="0">
              <a:buNone/>
              <a:tabLst/>
              <a:defRPr lang="pl-PL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4"/>
          </p:nvPr>
        </p:nvSpPr>
        <p:spPr>
          <a:xfrm>
            <a:off x="7227360" y="5165280"/>
            <a:ext cx="2348280" cy="3906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/>
          <a:lstStyle>
            <a:lvl1pPr lvl="0" algn="r" rtl="0" hangingPunct="0">
              <a:buNone/>
              <a:tabLst/>
              <a:defRPr lang="pl-PL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E3089A67-BC7F-4E95-B145-A5D854C46CA8}" type="slidenum"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pl-PL" sz="4400" b="0" i="0" u="none" strike="noStrike" kern="1200" cap="none">
          <a:ln>
            <a:noFill/>
          </a:ln>
          <a:highlight>
            <a:scrgbClr r="0" g="0" b="0">
              <a:alpha val="0"/>
            </a:scrgbClr>
          </a:highlight>
          <a:latin typeface="Liberation Sans" pitchFamily="18"/>
          <a:ea typeface="Microsoft YaHei" pitchFamily="2"/>
        </a:defRPr>
      </a:lvl1pPr>
    </p:titleStyle>
    <p:bodyStyle>
      <a:lvl1pPr marL="0" marR="0" indent="0" rtl="0" hangingPunct="0">
        <a:spcBef>
          <a:spcPts val="1414"/>
        </a:spcBef>
        <a:spcAft>
          <a:spcPts val="0"/>
        </a:spcAft>
        <a:tabLst/>
        <a:defRPr lang="pl-PL" sz="3200" b="0" i="0" u="none" strike="noStrike" kern="1200" cap="none">
          <a:ln>
            <a:noFill/>
          </a:ln>
          <a:highlight>
            <a:scrgbClr r="0" g="0" b="0">
              <a:alpha val="0"/>
            </a:scrgbClr>
          </a:highlight>
          <a:latin typeface="Liberation Sans" pitchFamily="18"/>
          <a:ea typeface="Microsoft YaHei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720000" y="1368000"/>
            <a:ext cx="8640000" cy="2880000"/>
          </a:xfrm>
        </p:spPr>
        <p:txBody>
          <a:bodyPr vert="horz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l-PL">
                <a:solidFill>
                  <a:srgbClr val="6667A0"/>
                </a:solidFill>
              </a:rPr>
              <a:t>MODERNISTYCZNE</a:t>
            </a:r>
            <a:br>
              <a:rPr lang="pl-PL">
                <a:solidFill>
                  <a:srgbClr val="6667A0"/>
                </a:solidFill>
              </a:rPr>
            </a:br>
            <a:r>
              <a:rPr lang="pl-PL">
                <a:solidFill>
                  <a:srgbClr val="6667A0"/>
                </a:solidFill>
              </a:rPr>
              <a:t>CENTRUM GDYNI</a:t>
            </a:r>
            <a:br>
              <a:rPr lang="pl-PL">
                <a:solidFill>
                  <a:srgbClr val="6667A0"/>
                </a:solidFill>
              </a:rPr>
            </a:br>
            <a:r>
              <a:rPr lang="pl-PL" b="1">
                <a:solidFill>
                  <a:srgbClr val="6667A0"/>
                </a:solidFill>
              </a:rPr>
              <a:t>w drodze na światową listę</a:t>
            </a:r>
          </a:p>
        </p:txBody>
      </p:sp>
      <p:sp>
        <p:nvSpPr>
          <p:cNvPr id="3" name="Dowolny kształt 2"/>
          <p:cNvSpPr/>
          <p:nvPr/>
        </p:nvSpPr>
        <p:spPr>
          <a:xfrm>
            <a:off x="0" y="5040000"/>
            <a:ext cx="10080000" cy="32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67A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4" name="Dowolny kształt 3"/>
          <p:cNvSpPr/>
          <p:nvPr/>
        </p:nvSpPr>
        <p:spPr>
          <a:xfrm>
            <a:off x="0" y="5040000"/>
            <a:ext cx="10080000" cy="32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67A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180000" y="5040000"/>
            <a:ext cx="9720000" cy="6303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None/>
              <a:tabLst/>
            </a:pP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dr inż. arch. Marek Stępa, Naczelnik Wydziału Ochrony Dziedzictwa, Urząd Miasta Gdyni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None/>
              <a:tabLst/>
            </a:pPr>
            <a:r>
              <a:rPr lang="pl-PL" sz="1600" b="0" i="0" u="none" strike="noStrike" kern="1200" cap="none">
                <a:ln>
                  <a:noFill/>
                </a:ln>
                <a:solidFill>
                  <a:srgbClr val="6667A0"/>
                </a:solidFill>
                <a:latin typeface="Liberation Serif" pitchFamily="18"/>
                <a:ea typeface="Microsoft YaHei" pitchFamily="2"/>
                <a:cs typeface="Lucida Sans" pitchFamily="2"/>
              </a:rPr>
              <a:t>"Dziedzictwo kulturowe: szanse i wyzwania dla samorządów”, 10-11 maja 2022 r., Uniejów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Łącznik prostoliniowy 1"/>
          <p:cNvSpPr/>
          <p:nvPr/>
        </p:nvSpPr>
        <p:spPr>
          <a:xfrm flipH="1">
            <a:off x="1007280" y="730799"/>
            <a:ext cx="2232720" cy="0"/>
          </a:xfrm>
          <a:prstGeom prst="line">
            <a:avLst/>
          </a:prstGeom>
          <a:noFill/>
          <a:ln w="18000">
            <a:solidFill>
              <a:srgbClr val="6667A0"/>
            </a:solidFill>
            <a:prstDash val="solid"/>
            <a:tailEnd type="arrow"/>
          </a:ln>
        </p:spPr>
        <p:txBody>
          <a:bodyPr vert="horz" wrap="none" lIns="99000" tIns="54000" rIns="99000" bIns="54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71760" y="754199"/>
            <a:ext cx="3060240" cy="94624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l-PL" sz="1400" b="0" i="0" u="none" strike="noStrike" kern="1200" cap="none" dirty="0">
                <a:ln>
                  <a:noFill/>
                </a:ln>
                <a:solidFill>
                  <a:srgbClr val="383E42"/>
                </a:solidFill>
                <a:latin typeface="Liberation Serif" pitchFamily="18"/>
                <a:ea typeface="Microsoft YaHei" pitchFamily="2"/>
                <a:cs typeface="Lucida Sans" pitchFamily="2"/>
              </a:rPr>
              <a:t>Wydział Nawigacji Uniwersytetu Morskiego,</a:t>
            </a:r>
          </a:p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l-PL" sz="1400" b="0" i="0" u="none" strike="noStrike" kern="1200" cap="none" dirty="0">
                <a:ln>
                  <a:noFill/>
                </a:ln>
                <a:solidFill>
                  <a:srgbClr val="383E42"/>
                </a:solidFill>
                <a:latin typeface="Liberation Serif" pitchFamily="18"/>
                <a:ea typeface="Microsoft YaHei" pitchFamily="2"/>
                <a:cs typeface="Lucida Sans" pitchFamily="2"/>
              </a:rPr>
              <a:t>Al. Jana Pawła II 3</a:t>
            </a:r>
          </a:p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600" b="0" i="0" u="none" strike="noStrike" kern="1200" cap="none" dirty="0">
              <a:ln>
                <a:noFill/>
              </a:ln>
              <a:solidFill>
                <a:srgbClr val="383E42"/>
              </a:solidFill>
              <a:latin typeface="Liberation Serif" pitchFamily="18"/>
              <a:ea typeface="Microsoft YaHei" pitchFamily="2"/>
              <a:cs typeface="Lucida Sans" pitchFamily="2"/>
            </a:endParaRPr>
          </a:p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l-PL" sz="1000" b="0" i="0" u="none" strike="noStrike" kern="1200" cap="none" dirty="0">
                <a:ln>
                  <a:noFill/>
                </a:ln>
                <a:solidFill>
                  <a:srgbClr val="383E42"/>
                </a:solidFill>
                <a:latin typeface="Liberation Serif" pitchFamily="18"/>
                <a:ea typeface="Microsoft YaHei" pitchFamily="2"/>
                <a:cs typeface="Lucida Sans" pitchFamily="2"/>
              </a:rPr>
              <a:t>(fot. B. Ponikiewski)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263400" y="360000"/>
            <a:ext cx="6471360" cy="43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017359" y="1620000"/>
            <a:ext cx="2042639" cy="30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Dowolny kształt 5"/>
          <p:cNvSpPr/>
          <p:nvPr/>
        </p:nvSpPr>
        <p:spPr>
          <a:xfrm>
            <a:off x="0" y="5040000"/>
            <a:ext cx="10080000" cy="32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67A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7" name="Dowolny kształt 6"/>
          <p:cNvSpPr/>
          <p:nvPr/>
        </p:nvSpPr>
        <p:spPr>
          <a:xfrm>
            <a:off x="0" y="5040000"/>
            <a:ext cx="10080000" cy="32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67A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180000" y="5040000"/>
            <a:ext cx="9720000" cy="6303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None/>
              <a:tabLst/>
            </a:pP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MODERNISTYCZNE CENTRUM GDYNI W</a:t>
            </a:r>
            <a:r>
              <a:rPr lang="pl-PL" sz="1600" b="1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 </a:t>
            </a: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DRODZE NA ŚWIATOWĄ LISTĘ</a:t>
            </a:r>
            <a:r>
              <a:rPr lang="pl-PL" sz="1600" b="1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     </a:t>
            </a: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dr inż. arch. Marek Stępa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None/>
              <a:tabLst/>
            </a:pPr>
            <a:r>
              <a:rPr lang="pl-PL" sz="1600" b="0" i="0" u="none" strike="noStrike" kern="1200" cap="none">
                <a:ln>
                  <a:noFill/>
                </a:ln>
                <a:solidFill>
                  <a:srgbClr val="6667A0"/>
                </a:solidFill>
                <a:latin typeface="Liberation Serif" pitchFamily="18"/>
                <a:ea typeface="Microsoft YaHei" pitchFamily="2"/>
                <a:cs typeface="Lucida Sans" pitchFamily="2"/>
              </a:rPr>
              <a:t>"Dziedzictwo kulturowe: szanse i wyzwania dla samorządów”, 10-11 maja 2022 r., Uniejów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Łącznik prostoliniowy 1"/>
          <p:cNvSpPr/>
          <p:nvPr/>
        </p:nvSpPr>
        <p:spPr>
          <a:xfrm flipH="1">
            <a:off x="1007280" y="730799"/>
            <a:ext cx="2232720" cy="0"/>
          </a:xfrm>
          <a:prstGeom prst="line">
            <a:avLst/>
          </a:prstGeom>
          <a:noFill/>
          <a:ln w="18000">
            <a:solidFill>
              <a:srgbClr val="6667A0"/>
            </a:solidFill>
            <a:prstDash val="solid"/>
            <a:tailEnd type="arrow"/>
          </a:ln>
        </p:spPr>
        <p:txBody>
          <a:bodyPr vert="horz" wrap="none" lIns="99000" tIns="54000" rIns="99000" bIns="54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71760" y="754199"/>
            <a:ext cx="3060240" cy="227352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l-PL" sz="1400" b="0" i="0" u="none" strike="noStrike" kern="1200" cap="none" dirty="0">
                <a:ln>
                  <a:noFill/>
                </a:ln>
                <a:solidFill>
                  <a:srgbClr val="383E42"/>
                </a:solidFill>
                <a:latin typeface="Liberation Serif" pitchFamily="18"/>
                <a:ea typeface="Microsoft YaHei" pitchFamily="2"/>
                <a:cs typeface="Lucida Sans" pitchFamily="2"/>
              </a:rPr>
              <a:t> budynek </a:t>
            </a:r>
            <a:r>
              <a:rPr lang="pl-PL" sz="1400" b="0" i="0" u="none" strike="noStrike" kern="1200" cap="none" dirty="0" err="1">
                <a:ln>
                  <a:noFill/>
                </a:ln>
                <a:solidFill>
                  <a:srgbClr val="383E42"/>
                </a:solidFill>
                <a:latin typeface="Liberation Serif" pitchFamily="18"/>
                <a:ea typeface="Microsoft YaHei" pitchFamily="2"/>
                <a:cs typeface="Lucida Sans" pitchFamily="2"/>
              </a:rPr>
              <a:t>d.FE</a:t>
            </a:r>
            <a:r>
              <a:rPr lang="pl-PL" sz="1400" b="0" i="0" u="none" strike="noStrike" kern="1200" cap="none" dirty="0">
                <a:ln>
                  <a:noFill/>
                </a:ln>
                <a:solidFill>
                  <a:srgbClr val="383E42"/>
                </a:solidFill>
                <a:latin typeface="Liberation Serif" pitchFamily="18"/>
                <a:ea typeface="Microsoft YaHei" pitchFamily="2"/>
                <a:cs typeface="Lucida Sans" pitchFamily="2"/>
              </a:rPr>
              <a:t> BGK,</a:t>
            </a:r>
          </a:p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l-PL" sz="1400" b="0" i="0" u="none" strike="noStrike" kern="1200" cap="none" dirty="0">
                <a:ln>
                  <a:noFill/>
                </a:ln>
                <a:solidFill>
                  <a:srgbClr val="383E42"/>
                </a:solidFill>
                <a:latin typeface="Liberation Serif" pitchFamily="18"/>
                <a:ea typeface="Microsoft YaHei" pitchFamily="2"/>
                <a:cs typeface="Lucida Sans" pitchFamily="2"/>
              </a:rPr>
              <a:t>ob. Wspólnota Mieszkaniowa „Bankowiec”, ul. 3 Maja 27-31</a:t>
            </a:r>
          </a:p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000" b="0" i="0" u="none" strike="noStrike" kern="1200" cap="none" dirty="0">
              <a:ln>
                <a:noFill/>
              </a:ln>
              <a:solidFill>
                <a:srgbClr val="383E42"/>
              </a:solidFill>
              <a:latin typeface="Liberation Serif" pitchFamily="18"/>
              <a:ea typeface="Microsoft YaHei" pitchFamily="2"/>
              <a:cs typeface="Lucida Sans" pitchFamily="2"/>
            </a:endParaRPr>
          </a:p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000" b="0" i="0" u="none" strike="noStrike" kern="1200" cap="none" dirty="0">
              <a:ln>
                <a:noFill/>
              </a:ln>
              <a:solidFill>
                <a:srgbClr val="383E42"/>
              </a:solidFill>
              <a:latin typeface="Liberation Serif" pitchFamily="18"/>
              <a:ea typeface="Microsoft YaHei" pitchFamily="2"/>
              <a:cs typeface="Lucida Sans" pitchFamily="2"/>
            </a:endParaRPr>
          </a:p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000" b="0" i="0" u="none" strike="noStrike" kern="1200" cap="none" dirty="0">
              <a:ln>
                <a:noFill/>
              </a:ln>
              <a:solidFill>
                <a:srgbClr val="383E42"/>
              </a:solidFill>
              <a:latin typeface="Liberation Serif" pitchFamily="18"/>
              <a:ea typeface="Microsoft YaHei" pitchFamily="2"/>
              <a:cs typeface="Lucida Sans" pitchFamily="2"/>
            </a:endParaRPr>
          </a:p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000" b="0" i="0" u="none" strike="noStrike" kern="1200" cap="none" dirty="0">
              <a:ln>
                <a:noFill/>
              </a:ln>
              <a:solidFill>
                <a:srgbClr val="383E42"/>
              </a:solidFill>
              <a:latin typeface="Liberation Serif" pitchFamily="18"/>
              <a:ea typeface="Microsoft YaHei" pitchFamily="2"/>
              <a:cs typeface="Lucida Sans" pitchFamily="2"/>
            </a:endParaRPr>
          </a:p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000" b="0" i="0" u="none" strike="noStrike" kern="1200" cap="none" dirty="0">
              <a:ln>
                <a:noFill/>
              </a:ln>
              <a:solidFill>
                <a:srgbClr val="383E42"/>
              </a:solidFill>
              <a:latin typeface="Liberation Serif" pitchFamily="18"/>
              <a:ea typeface="Microsoft YaHei" pitchFamily="2"/>
              <a:cs typeface="Lucida Sans" pitchFamily="2"/>
            </a:endParaRPr>
          </a:p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600" b="0" i="0" u="none" strike="noStrike" kern="1200" cap="none" dirty="0">
              <a:ln>
                <a:noFill/>
              </a:ln>
              <a:solidFill>
                <a:srgbClr val="383E42"/>
              </a:solidFill>
              <a:latin typeface="Liberation Serif" pitchFamily="18"/>
              <a:ea typeface="Microsoft YaHei" pitchFamily="2"/>
              <a:cs typeface="Lucida Sans" pitchFamily="2"/>
            </a:endParaRPr>
          </a:p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000" b="0" i="0" u="none" strike="noStrike" kern="1200" cap="none" dirty="0">
              <a:ln>
                <a:noFill/>
              </a:ln>
              <a:solidFill>
                <a:srgbClr val="383E42"/>
              </a:solidFill>
              <a:latin typeface="Liberation Serif" pitchFamily="18"/>
              <a:ea typeface="Microsoft YaHei" pitchFamily="2"/>
              <a:cs typeface="Lucida Sans" pitchFamily="2"/>
            </a:endParaRPr>
          </a:p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000" b="0" i="0" u="none" strike="noStrike" kern="1200" cap="none" dirty="0">
              <a:ln>
                <a:noFill/>
              </a:ln>
              <a:solidFill>
                <a:srgbClr val="383E42"/>
              </a:solidFill>
              <a:latin typeface="Liberation Serif" pitchFamily="18"/>
              <a:ea typeface="Microsoft YaHei" pitchFamily="2"/>
              <a:cs typeface="Lucida Sans" pitchFamily="2"/>
            </a:endParaRPr>
          </a:p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000" b="0" i="0" u="none" strike="noStrike" kern="1200" cap="none" dirty="0">
              <a:ln>
                <a:noFill/>
              </a:ln>
              <a:solidFill>
                <a:srgbClr val="383E42"/>
              </a:solidFill>
              <a:latin typeface="Liberation Serif" pitchFamily="18"/>
              <a:ea typeface="Microsoft YaHei" pitchFamily="2"/>
              <a:cs typeface="Lucida Sans" pitchFamily="2"/>
            </a:endParaRPr>
          </a:p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000" b="0" i="0" u="none" strike="noStrike" kern="1200" cap="none" dirty="0">
              <a:ln>
                <a:noFill/>
              </a:ln>
              <a:solidFill>
                <a:srgbClr val="383E42"/>
              </a:solidFill>
              <a:latin typeface="Liberation Serif" pitchFamily="18"/>
              <a:ea typeface="Microsoft YaHei" pitchFamily="2"/>
              <a:cs typeface="Lucida Sans" pitchFamily="2"/>
            </a:endParaRPr>
          </a:p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l-PL" sz="1000" b="0" i="0" u="none" strike="noStrike" kern="1200" cap="none" dirty="0">
                <a:ln>
                  <a:noFill/>
                </a:ln>
                <a:solidFill>
                  <a:srgbClr val="383E42"/>
                </a:solidFill>
                <a:latin typeface="Liberation Serif" pitchFamily="18"/>
                <a:ea typeface="Microsoft YaHei" pitchFamily="2"/>
                <a:cs typeface="Lucida Sans" pitchFamily="2"/>
              </a:rPr>
              <a:t>(fot. B. Ponikiewski)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63600" y="2880000"/>
            <a:ext cx="2696400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248639" y="360000"/>
            <a:ext cx="6471360" cy="43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Dowolny kształt 5"/>
          <p:cNvSpPr/>
          <p:nvPr/>
        </p:nvSpPr>
        <p:spPr>
          <a:xfrm>
            <a:off x="0" y="5040000"/>
            <a:ext cx="10080000" cy="32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67A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7" name="Dowolny kształt 6"/>
          <p:cNvSpPr/>
          <p:nvPr/>
        </p:nvSpPr>
        <p:spPr>
          <a:xfrm>
            <a:off x="0" y="5040000"/>
            <a:ext cx="10080000" cy="32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67A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180000" y="5040000"/>
            <a:ext cx="9720000" cy="6303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None/>
              <a:tabLst/>
            </a:pP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MODERNISTYCZNE CENTRUM GDYNI W</a:t>
            </a:r>
            <a:r>
              <a:rPr lang="pl-PL" sz="1600" b="1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 </a:t>
            </a: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DRODZE NA ŚWIATOWĄ LISTĘ</a:t>
            </a:r>
            <a:r>
              <a:rPr lang="pl-PL" sz="1600" b="1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     </a:t>
            </a: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dr inż. arch. Marek Stępa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None/>
              <a:tabLst/>
            </a:pPr>
            <a:r>
              <a:rPr lang="pl-PL" sz="1600" b="0" i="0" u="none" strike="noStrike" kern="1200" cap="none">
                <a:ln>
                  <a:noFill/>
                </a:ln>
                <a:solidFill>
                  <a:srgbClr val="6667A0"/>
                </a:solidFill>
                <a:latin typeface="Liberation Serif" pitchFamily="18"/>
                <a:ea typeface="Microsoft YaHei" pitchFamily="2"/>
                <a:cs typeface="Lucida Sans" pitchFamily="2"/>
              </a:rPr>
              <a:t>"Dziedzictwo kulturowe: szanse i wyzwania dla samorządów”, 10-11 maja 2022 r., Uniejów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Łącznik prostoliniowy 1"/>
          <p:cNvSpPr/>
          <p:nvPr/>
        </p:nvSpPr>
        <p:spPr>
          <a:xfrm flipH="1">
            <a:off x="1079280" y="730799"/>
            <a:ext cx="2232719" cy="0"/>
          </a:xfrm>
          <a:prstGeom prst="line">
            <a:avLst/>
          </a:prstGeom>
          <a:noFill/>
          <a:ln w="18000">
            <a:solidFill>
              <a:srgbClr val="6667A0"/>
            </a:solidFill>
            <a:prstDash val="solid"/>
            <a:tailEnd type="arrow"/>
          </a:ln>
        </p:spPr>
        <p:txBody>
          <a:bodyPr vert="horz" wrap="none" lIns="99000" tIns="54000" rIns="99000" bIns="54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792000" y="754199"/>
            <a:ext cx="2520000" cy="1016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l-PL" sz="1400" b="0" i="0" u="none" strike="noStrike" kern="1200" cap="none">
                <a:ln>
                  <a:noFill/>
                </a:ln>
                <a:solidFill>
                  <a:srgbClr val="383E42"/>
                </a:solidFill>
                <a:latin typeface="Liberation Serif" pitchFamily="18"/>
                <a:ea typeface="Microsoft YaHei" pitchFamily="2"/>
                <a:cs typeface="Lucida Sans" pitchFamily="2"/>
              </a:rPr>
              <a:t>willa</a:t>
            </a:r>
          </a:p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l-PL" sz="1400" b="0" i="0" u="none" strike="noStrike" kern="1200" cap="none">
                <a:ln>
                  <a:noFill/>
                </a:ln>
                <a:solidFill>
                  <a:srgbClr val="383E42"/>
                </a:solidFill>
                <a:latin typeface="Liberation Serif" pitchFamily="18"/>
                <a:ea typeface="Microsoft YaHei" pitchFamily="2"/>
                <a:cs typeface="Lucida Sans" pitchFamily="2"/>
              </a:rPr>
              <a:t>ul. Inżynierska 111</a:t>
            </a:r>
          </a:p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l-PL" sz="1000" b="0" i="0" u="none" strike="noStrike" kern="1200" cap="none">
                <a:ln>
                  <a:noFill/>
                </a:ln>
                <a:solidFill>
                  <a:srgbClr val="383E42"/>
                </a:solidFill>
                <a:latin typeface="Liberation Serif" pitchFamily="18"/>
                <a:ea typeface="Microsoft YaHei" pitchFamily="2"/>
                <a:cs typeface="Lucida Sans" pitchFamily="2"/>
              </a:rPr>
              <a:t>(fot. B. Ponikiewski)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311999" y="360000"/>
            <a:ext cx="2879640" cy="43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Dowolny kształt 4"/>
          <p:cNvSpPr/>
          <p:nvPr/>
        </p:nvSpPr>
        <p:spPr>
          <a:xfrm>
            <a:off x="0" y="5040000"/>
            <a:ext cx="10080000" cy="32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67A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6" name="Dowolny kształt 5"/>
          <p:cNvSpPr/>
          <p:nvPr/>
        </p:nvSpPr>
        <p:spPr>
          <a:xfrm>
            <a:off x="0" y="5040000"/>
            <a:ext cx="10080000" cy="32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67A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180000" y="5040000"/>
            <a:ext cx="9720000" cy="6303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None/>
              <a:tabLst/>
            </a:pP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MODERNISTYCZNE CENTRUM GDYNI W</a:t>
            </a:r>
            <a:r>
              <a:rPr lang="pl-PL" sz="1600" b="1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 </a:t>
            </a: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DRODZE NA ŚWIATOWĄ LISTĘ</a:t>
            </a:r>
            <a:r>
              <a:rPr lang="pl-PL" sz="1600" b="1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     </a:t>
            </a: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dr inż. arch. Marek Stępa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None/>
              <a:tabLst/>
            </a:pPr>
            <a:r>
              <a:rPr lang="pl-PL" sz="1600" b="0" i="0" u="none" strike="noStrike" kern="1200" cap="none">
                <a:ln>
                  <a:noFill/>
                </a:ln>
                <a:solidFill>
                  <a:srgbClr val="6667A0"/>
                </a:solidFill>
                <a:latin typeface="Liberation Serif" pitchFamily="18"/>
                <a:ea typeface="Microsoft YaHei" pitchFamily="2"/>
                <a:cs typeface="Lucida Sans" pitchFamily="2"/>
              </a:rPr>
              <a:t>"Dziedzictwo kulturowe: szanse i wyzwania dla samorządów”, 10-11 maja 2022 r., Uniejów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481080" y="360000"/>
            <a:ext cx="2883600" cy="432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Łącznik prostoliniowy 1"/>
          <p:cNvSpPr/>
          <p:nvPr/>
        </p:nvSpPr>
        <p:spPr>
          <a:xfrm flipH="1">
            <a:off x="324000" y="730799"/>
            <a:ext cx="1728000" cy="0"/>
          </a:xfrm>
          <a:prstGeom prst="line">
            <a:avLst/>
          </a:prstGeom>
          <a:noFill/>
          <a:ln w="18000">
            <a:solidFill>
              <a:srgbClr val="6667A0"/>
            </a:solidFill>
            <a:prstDash val="solid"/>
            <a:tailEnd type="arrow"/>
          </a:ln>
        </p:spPr>
        <p:txBody>
          <a:bodyPr vert="horz" wrap="none" lIns="99000" tIns="54000" rIns="99000" bIns="54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-468000" y="754199"/>
            <a:ext cx="2520000" cy="1016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l-PL" sz="1400" b="0" i="0" u="none" strike="noStrike" kern="1200" cap="none">
                <a:ln>
                  <a:noFill/>
                </a:ln>
                <a:solidFill>
                  <a:srgbClr val="383E42"/>
                </a:solidFill>
                <a:latin typeface="Liberation Serif" pitchFamily="18"/>
                <a:ea typeface="Microsoft YaHei" pitchFamily="2"/>
                <a:cs typeface="Lucida Sans" pitchFamily="2"/>
              </a:rPr>
              <a:t>kamienica „PAGED”</a:t>
            </a:r>
          </a:p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l-PL" sz="1400" b="0" i="0" u="none" strike="noStrike" kern="1200" cap="none">
                <a:ln>
                  <a:noFill/>
                </a:ln>
                <a:solidFill>
                  <a:srgbClr val="383E42"/>
                </a:solidFill>
                <a:latin typeface="Liberation Serif" pitchFamily="18"/>
                <a:ea typeface="Microsoft YaHei" pitchFamily="2"/>
                <a:cs typeface="Lucida Sans" pitchFamily="2"/>
              </a:rPr>
              <a:t>ul. Świętojańska 44</a:t>
            </a:r>
          </a:p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000" b="0" i="0" u="none" strike="noStrike" kern="1200" cap="none">
              <a:ln>
                <a:noFill/>
              </a:ln>
              <a:solidFill>
                <a:srgbClr val="383E42"/>
              </a:solidFill>
              <a:latin typeface="Liberation Serif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4" name="Dowolny kształt 3"/>
          <p:cNvSpPr/>
          <p:nvPr/>
        </p:nvSpPr>
        <p:spPr>
          <a:xfrm>
            <a:off x="0" y="5040000"/>
            <a:ext cx="10080000" cy="32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67A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5" name="Dowolny kształt 4"/>
          <p:cNvSpPr/>
          <p:nvPr/>
        </p:nvSpPr>
        <p:spPr>
          <a:xfrm>
            <a:off x="0" y="5040000"/>
            <a:ext cx="10080000" cy="32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67A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180000" y="5040000"/>
            <a:ext cx="9720000" cy="6303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None/>
              <a:tabLst/>
            </a:pP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MODERNISTYCZNE CENTRUM GDYNI W</a:t>
            </a:r>
            <a:r>
              <a:rPr lang="pl-PL" sz="1600" b="1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 </a:t>
            </a: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DRODZE NA ŚWIATOWĄ LISTĘ</a:t>
            </a:r>
            <a:r>
              <a:rPr lang="pl-PL" sz="1600" b="1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     </a:t>
            </a: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dr inż. arch. Marek Stępa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None/>
              <a:tabLst/>
            </a:pPr>
            <a:r>
              <a:rPr lang="pl-PL" sz="1600" b="0" i="0" u="none" strike="noStrike" kern="1200" cap="none">
                <a:ln>
                  <a:noFill/>
                </a:ln>
                <a:solidFill>
                  <a:srgbClr val="6667A0"/>
                </a:solidFill>
                <a:latin typeface="Liberation Serif" pitchFamily="18"/>
                <a:ea typeface="Microsoft YaHei" pitchFamily="2"/>
                <a:cs typeface="Lucida Sans" pitchFamily="2"/>
              </a:rPr>
              <a:t>"Dziedzictwo kulturowe: szanse i wyzwania dla samorządów”, 10-11 maja 2022 r., Uniejów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6706" r="18656" b="26193"/>
          <a:stretch>
            <a:fillRect/>
          </a:stretch>
        </p:blipFill>
        <p:spPr>
          <a:xfrm>
            <a:off x="1995839" y="360000"/>
            <a:ext cx="7797960" cy="432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Łącznik prostoliniowy 1"/>
          <p:cNvSpPr/>
          <p:nvPr/>
        </p:nvSpPr>
        <p:spPr>
          <a:xfrm flipH="1">
            <a:off x="4104000" y="720000"/>
            <a:ext cx="2232000" cy="0"/>
          </a:xfrm>
          <a:prstGeom prst="line">
            <a:avLst/>
          </a:prstGeom>
          <a:noFill/>
          <a:ln w="18000">
            <a:solidFill>
              <a:srgbClr val="6667A0"/>
            </a:solidFill>
            <a:prstDash val="solid"/>
            <a:tailEnd type="arrow"/>
          </a:ln>
        </p:spPr>
        <p:txBody>
          <a:bodyPr vert="horz" wrap="none" lIns="99000" tIns="54000" rIns="99000" bIns="54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3816000" y="754199"/>
            <a:ext cx="2520000" cy="1016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l-PL" sz="1400" b="0" i="0" u="none" strike="noStrike" kern="1200" cap="none">
                <a:ln>
                  <a:noFill/>
                </a:ln>
                <a:solidFill>
                  <a:srgbClr val="383E42"/>
                </a:solidFill>
                <a:latin typeface="Liberation Serif" pitchFamily="18"/>
                <a:ea typeface="Microsoft YaHei" pitchFamily="2"/>
                <a:cs typeface="Lucida Sans" pitchFamily="2"/>
              </a:rPr>
              <a:t>odznaka „Znam Gdyński Modernizm”</a:t>
            </a:r>
          </a:p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l-PL" sz="1400" b="0" i="0" u="none" strike="noStrike" kern="1200" cap="none">
                <a:ln>
                  <a:noFill/>
                </a:ln>
                <a:solidFill>
                  <a:srgbClr val="383E42"/>
                </a:solidFill>
                <a:latin typeface="Liberation Serif" pitchFamily="18"/>
                <a:ea typeface="Microsoft YaHei" pitchFamily="2"/>
                <a:cs typeface="Lucida Sans" pitchFamily="2"/>
              </a:rPr>
              <a:t>od 2021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317640" y="360000"/>
            <a:ext cx="3053160" cy="43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2678" t="38089" r="8034" b="26184"/>
          <a:stretch>
            <a:fillRect/>
          </a:stretch>
        </p:blipFill>
        <p:spPr>
          <a:xfrm>
            <a:off x="1937160" y="3243240"/>
            <a:ext cx="4254840" cy="147276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Dowolny kształt 5"/>
          <p:cNvSpPr/>
          <p:nvPr/>
        </p:nvSpPr>
        <p:spPr>
          <a:xfrm>
            <a:off x="0" y="5040000"/>
            <a:ext cx="10080000" cy="32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67A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7" name="Dowolny kształt 6"/>
          <p:cNvSpPr/>
          <p:nvPr/>
        </p:nvSpPr>
        <p:spPr>
          <a:xfrm>
            <a:off x="0" y="5040000"/>
            <a:ext cx="10080000" cy="32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67A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180000" y="5040000"/>
            <a:ext cx="9720000" cy="6303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None/>
              <a:tabLst/>
            </a:pP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MODERNISTYCZNE CENTRUM GDYNI W</a:t>
            </a:r>
            <a:r>
              <a:rPr lang="pl-PL" sz="1600" b="1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 </a:t>
            </a: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DRODZE NA ŚWIATOWĄ LISTĘ</a:t>
            </a:r>
            <a:r>
              <a:rPr lang="pl-PL" sz="1600" b="1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     </a:t>
            </a: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dr inż. arch. Marek Stępa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None/>
              <a:tabLst/>
            </a:pPr>
            <a:r>
              <a:rPr lang="pl-PL" sz="1600" b="0" i="0" u="none" strike="noStrike" kern="1200" cap="none">
                <a:ln>
                  <a:noFill/>
                </a:ln>
                <a:solidFill>
                  <a:srgbClr val="6667A0"/>
                </a:solidFill>
                <a:latin typeface="Liberation Serif" pitchFamily="18"/>
                <a:ea typeface="Microsoft YaHei" pitchFamily="2"/>
                <a:cs typeface="Lucida Sans" pitchFamily="2"/>
              </a:rPr>
              <a:t>"Dziedzictwo kulturowe: szanse i wyzwania dla samorządów”, 10-11 maja 2022 r., Uniejów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71159" y="540000"/>
            <a:ext cx="1068840" cy="131868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Łącznik prostoliniowy 9"/>
          <p:cNvSpPr/>
          <p:nvPr/>
        </p:nvSpPr>
        <p:spPr>
          <a:xfrm>
            <a:off x="1367280" y="720000"/>
            <a:ext cx="1332720" cy="0"/>
          </a:xfrm>
          <a:prstGeom prst="line">
            <a:avLst/>
          </a:prstGeom>
          <a:noFill/>
          <a:ln w="18000">
            <a:solidFill>
              <a:srgbClr val="6667A0"/>
            </a:solidFill>
            <a:prstDash val="solid"/>
            <a:tailEnd type="arrow"/>
          </a:ln>
        </p:spPr>
        <p:txBody>
          <a:bodyPr vert="horz" wrap="none" lIns="99000" tIns="54000" rIns="99000" bIns="54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1440000" y="720000"/>
            <a:ext cx="1260000" cy="12697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l-PL" sz="1400" b="0" i="0" u="none" strike="noStrike" kern="1200" cap="none">
                <a:ln>
                  <a:noFill/>
                </a:ln>
                <a:solidFill>
                  <a:srgbClr val="383E42"/>
                </a:solidFill>
                <a:latin typeface="Liberation Serif" pitchFamily="18"/>
                <a:ea typeface="Microsoft YaHei" pitchFamily="2"/>
                <a:cs typeface="Lucida Sans" pitchFamily="2"/>
              </a:rPr>
              <a:t>ogólnopolska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l-PL" sz="1400" b="0" i="0" u="none" strike="noStrike" kern="1200" cap="none">
                <a:ln>
                  <a:noFill/>
                </a:ln>
                <a:solidFill>
                  <a:srgbClr val="383E42"/>
                </a:solidFill>
                <a:latin typeface="Liberation Serif" pitchFamily="18"/>
                <a:ea typeface="Microsoft YaHei" pitchFamily="2"/>
                <a:cs typeface="Lucida Sans" pitchFamily="2"/>
              </a:rPr>
              <a:t>odznaka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l-PL" sz="1400" b="0" i="0" u="none" strike="noStrike" kern="1200" cap="none">
                <a:ln>
                  <a:noFill/>
                </a:ln>
                <a:solidFill>
                  <a:srgbClr val="383E42"/>
                </a:solidFill>
                <a:latin typeface="Liberation Serif" pitchFamily="18"/>
                <a:ea typeface="Microsoft YaHei" pitchFamily="2"/>
                <a:cs typeface="Lucida Sans" pitchFamily="2"/>
              </a:rPr>
              <a:t>„Miłośnik Modernizmu” od 2020</a:t>
            </a:r>
          </a:p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400" b="0" i="0" u="none" strike="noStrike" kern="1200" cap="none">
              <a:ln>
                <a:noFill/>
              </a:ln>
              <a:solidFill>
                <a:srgbClr val="383E42"/>
              </a:solidFill>
              <a:latin typeface="Liberation Serif" pitchFamily="18"/>
              <a:ea typeface="Microsoft YaHei" pitchFamily="2"/>
              <a:cs typeface="Lucida Sans" pitchFamily="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Łącznik prostoliniowy 1"/>
          <p:cNvSpPr/>
          <p:nvPr/>
        </p:nvSpPr>
        <p:spPr>
          <a:xfrm flipV="1">
            <a:off x="9540000" y="1763280"/>
            <a:ext cx="0" cy="2232720"/>
          </a:xfrm>
          <a:prstGeom prst="line">
            <a:avLst/>
          </a:prstGeom>
          <a:noFill/>
          <a:ln w="18000">
            <a:solidFill>
              <a:srgbClr val="6667A0"/>
            </a:solidFill>
            <a:prstDash val="solid"/>
            <a:tailEnd type="arrow"/>
          </a:ln>
        </p:spPr>
        <p:txBody>
          <a:bodyPr vert="horz" wrap="none" lIns="99000" tIns="54000" rIns="99000" bIns="54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7992000" y="1839960"/>
            <a:ext cx="1548000" cy="1016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l-PL" sz="1400" b="0" i="0" u="none" strike="noStrike" kern="1200" cap="none">
                <a:ln>
                  <a:noFill/>
                </a:ln>
                <a:solidFill>
                  <a:srgbClr val="383E42"/>
                </a:solidFill>
                <a:latin typeface="Liberation Serif" pitchFamily="18"/>
                <a:ea typeface="Microsoft YaHei" pitchFamily="2"/>
                <a:cs typeface="Lucida Sans" pitchFamily="2"/>
              </a:rPr>
              <a:t>mapy</a:t>
            </a:r>
          </a:p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l-PL" sz="1400" b="0" i="0" u="none" strike="noStrike" kern="1200" cap="none">
                <a:ln>
                  <a:noFill/>
                </a:ln>
                <a:solidFill>
                  <a:srgbClr val="383E42"/>
                </a:solidFill>
                <a:latin typeface="Liberation Serif" pitchFamily="18"/>
                <a:ea typeface="Microsoft YaHei" pitchFamily="2"/>
                <a:cs typeface="Lucida Sans" pitchFamily="2"/>
              </a:rPr>
              <a:t>„Gdyński Szlak Modernizmu”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82680" y="360000"/>
            <a:ext cx="6146640" cy="43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623999" y="2535840"/>
            <a:ext cx="3060000" cy="2144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623999" y="324000"/>
            <a:ext cx="1260000" cy="663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643080" y="1839960"/>
            <a:ext cx="1240920" cy="663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6643080" y="1081800"/>
            <a:ext cx="1240920" cy="66312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Dowolny kształt 8"/>
          <p:cNvSpPr/>
          <p:nvPr/>
        </p:nvSpPr>
        <p:spPr>
          <a:xfrm>
            <a:off x="0" y="5040000"/>
            <a:ext cx="10080000" cy="32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67A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0" name="Dowolny kształt 9"/>
          <p:cNvSpPr/>
          <p:nvPr/>
        </p:nvSpPr>
        <p:spPr>
          <a:xfrm>
            <a:off x="0" y="5040000"/>
            <a:ext cx="10080000" cy="32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67A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180000" y="5040000"/>
            <a:ext cx="9720000" cy="6303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None/>
              <a:tabLst/>
            </a:pP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MODERNISTYCZNE CENTRUM GDYNI W</a:t>
            </a:r>
            <a:r>
              <a:rPr lang="pl-PL" sz="1600" b="1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 </a:t>
            </a: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DRODZE NA ŚWIATOWĄ LISTĘ</a:t>
            </a:r>
            <a:r>
              <a:rPr lang="pl-PL" sz="1600" b="1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     </a:t>
            </a: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dr inż. arch. Marek Stępa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None/>
              <a:tabLst/>
            </a:pPr>
            <a:r>
              <a:rPr lang="pl-PL" sz="1600" b="0" i="0" u="none" strike="noStrike" kern="1200" cap="none">
                <a:ln>
                  <a:noFill/>
                </a:ln>
                <a:solidFill>
                  <a:srgbClr val="6667A0"/>
                </a:solidFill>
                <a:latin typeface="Liberation Serif" pitchFamily="18"/>
                <a:ea typeface="Microsoft YaHei" pitchFamily="2"/>
                <a:cs typeface="Lucida Sans" pitchFamily="2"/>
              </a:rPr>
              <a:t>"Dziedzictwo kulturowe: szanse i wyzwania dla samorządów”, 10-11 maja 2022 r., Uniejów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Łącznik prostoliniowy 1"/>
          <p:cNvSpPr/>
          <p:nvPr/>
        </p:nvSpPr>
        <p:spPr>
          <a:xfrm flipV="1">
            <a:off x="694800" y="904680"/>
            <a:ext cx="0" cy="1692720"/>
          </a:xfrm>
          <a:prstGeom prst="line">
            <a:avLst/>
          </a:prstGeom>
          <a:noFill/>
          <a:ln w="18000">
            <a:solidFill>
              <a:srgbClr val="6667A0"/>
            </a:solidFill>
            <a:prstDash val="solid"/>
            <a:tailEnd type="arrow"/>
          </a:ln>
        </p:spPr>
        <p:txBody>
          <a:bodyPr vert="horz" wrap="none" lIns="99000" tIns="54000" rIns="99000" bIns="54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" name="Łącznik prostoliniowy 2"/>
          <p:cNvSpPr/>
          <p:nvPr/>
        </p:nvSpPr>
        <p:spPr>
          <a:xfrm flipH="1">
            <a:off x="4463280" y="910799"/>
            <a:ext cx="2232720" cy="0"/>
          </a:xfrm>
          <a:prstGeom prst="line">
            <a:avLst/>
          </a:prstGeom>
          <a:noFill/>
          <a:ln w="18000">
            <a:solidFill>
              <a:srgbClr val="6667A0"/>
            </a:solidFill>
            <a:prstDash val="solid"/>
            <a:tailEnd type="arrow"/>
          </a:ln>
        </p:spPr>
        <p:txBody>
          <a:bodyPr vert="horz" wrap="none" lIns="99000" tIns="54000" rIns="99000" bIns="54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4176000" y="934199"/>
            <a:ext cx="2520000" cy="1016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l-PL" sz="1400" b="0" i="0" u="none" strike="noStrike" kern="1200" cap="none">
                <a:ln>
                  <a:noFill/>
                </a:ln>
                <a:solidFill>
                  <a:srgbClr val="383E42"/>
                </a:solidFill>
                <a:latin typeface="Liberation Serif" pitchFamily="18"/>
                <a:ea typeface="Microsoft YaHei" pitchFamily="2"/>
                <a:cs typeface="Lucida Sans" pitchFamily="2"/>
              </a:rPr>
              <a:t>Gdynia Modernism Route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632279" y="540000"/>
            <a:ext cx="3087720" cy="196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571920" y="2725920"/>
            <a:ext cx="6148080" cy="19540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Dowolny kształt 6"/>
          <p:cNvSpPr/>
          <p:nvPr/>
        </p:nvSpPr>
        <p:spPr>
          <a:xfrm>
            <a:off x="0" y="5040000"/>
            <a:ext cx="10080000" cy="32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67A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8" name="Dowolny kształt 7"/>
          <p:cNvSpPr/>
          <p:nvPr/>
        </p:nvSpPr>
        <p:spPr>
          <a:xfrm>
            <a:off x="0" y="5040000"/>
            <a:ext cx="10080000" cy="32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67A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180000" y="5040000"/>
            <a:ext cx="9720000" cy="6303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None/>
              <a:tabLst/>
            </a:pP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MODERNISTYCZNE CENTRUM GDYNI W</a:t>
            </a:r>
            <a:r>
              <a:rPr lang="pl-PL" sz="1600" b="1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 </a:t>
            </a: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DRODZE NA ŚWIATOWĄ LISTĘ</a:t>
            </a:r>
            <a:r>
              <a:rPr lang="pl-PL" sz="1600" b="1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     </a:t>
            </a: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dr inż. arch. Marek Stępa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None/>
              <a:tabLst/>
            </a:pPr>
            <a:r>
              <a:rPr lang="pl-PL" sz="1600" b="0" i="0" u="none" strike="noStrike" kern="1200" cap="none">
                <a:ln>
                  <a:noFill/>
                </a:ln>
                <a:solidFill>
                  <a:srgbClr val="6667A0"/>
                </a:solidFill>
                <a:latin typeface="Liberation Serif" pitchFamily="18"/>
                <a:ea typeface="Microsoft YaHei" pitchFamily="2"/>
                <a:cs typeface="Lucida Sans" pitchFamily="2"/>
              </a:rPr>
              <a:t>"Dziedzictwo kulturowe: szanse i wyzwania dla samorządów”, 10-11 maja 2022 r., Uniejów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81240" y="1451880"/>
            <a:ext cx="2865240" cy="322812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pole tekstowe 10"/>
          <p:cNvSpPr txBox="1"/>
          <p:nvPr/>
        </p:nvSpPr>
        <p:spPr>
          <a:xfrm>
            <a:off x="694800" y="904680"/>
            <a:ext cx="2365200" cy="1016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l-PL" sz="1400" b="0" i="0" u="none" strike="noStrike" kern="1200" cap="none">
                <a:ln>
                  <a:noFill/>
                </a:ln>
                <a:solidFill>
                  <a:srgbClr val="383E42"/>
                </a:solidFill>
                <a:latin typeface="Liberation Serif" pitchFamily="18"/>
                <a:ea typeface="Microsoft YaHei" pitchFamily="2"/>
                <a:cs typeface="Lucida Sans" pitchFamily="2"/>
              </a:rPr>
              <a:t>A monument of history Gdynia and modernism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Łącznik prostoliniowy 1"/>
          <p:cNvSpPr/>
          <p:nvPr/>
        </p:nvSpPr>
        <p:spPr>
          <a:xfrm flipH="1">
            <a:off x="2700000" y="1007999"/>
            <a:ext cx="1692720" cy="0"/>
          </a:xfrm>
          <a:prstGeom prst="line">
            <a:avLst/>
          </a:prstGeom>
          <a:noFill/>
          <a:ln w="18000">
            <a:solidFill>
              <a:srgbClr val="6667A0"/>
            </a:solidFill>
            <a:prstDash val="solid"/>
            <a:tailEnd type="arrow"/>
          </a:ln>
        </p:spPr>
        <p:txBody>
          <a:bodyPr vert="horz" wrap="none" lIns="99000" tIns="54000" rIns="99000" bIns="54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935856" y="1007999"/>
            <a:ext cx="3456864" cy="503812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l-PL" sz="1400" b="0" i="0" u="none" strike="noStrike" kern="1200" cap="none" dirty="0">
                <a:ln>
                  <a:noFill/>
                </a:ln>
                <a:solidFill>
                  <a:srgbClr val="383E42"/>
                </a:solidFill>
                <a:latin typeface="Liberation Serif" pitchFamily="18"/>
                <a:ea typeface="Microsoft YaHei" pitchFamily="2"/>
                <a:cs typeface="Lucida Sans" pitchFamily="2"/>
              </a:rPr>
              <a:t>uroczyste wręczenie decyzji o wpisie do rejestru zabytków śródmieścia Gdyni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320000" y="900000"/>
            <a:ext cx="5048640" cy="37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Dowolny kształt 4"/>
          <p:cNvSpPr/>
          <p:nvPr/>
        </p:nvSpPr>
        <p:spPr>
          <a:xfrm>
            <a:off x="0" y="5040000"/>
            <a:ext cx="10080000" cy="32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67A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6" name="Dowolny kształt 5"/>
          <p:cNvSpPr/>
          <p:nvPr/>
        </p:nvSpPr>
        <p:spPr>
          <a:xfrm>
            <a:off x="0" y="5040000"/>
            <a:ext cx="10080000" cy="32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67A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180000" y="5040000"/>
            <a:ext cx="9720000" cy="6303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None/>
              <a:tabLst/>
            </a:pP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MODERNISTYCZNE CENTRUM GDYNI W</a:t>
            </a:r>
            <a:r>
              <a:rPr lang="pl-PL" sz="1600" b="1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 </a:t>
            </a: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DRODZE NA ŚWIATOWĄ LISTĘ</a:t>
            </a:r>
            <a:r>
              <a:rPr lang="pl-PL" sz="1600" b="1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     </a:t>
            </a: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dr inż. arch. Marek Stępa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None/>
              <a:tabLst/>
            </a:pPr>
            <a:r>
              <a:rPr lang="pl-PL" sz="1600" b="0" i="0" u="none" strike="noStrike" kern="1200" cap="none">
                <a:ln>
                  <a:noFill/>
                </a:ln>
                <a:solidFill>
                  <a:srgbClr val="6667A0"/>
                </a:solidFill>
                <a:latin typeface="Liberation Serif" pitchFamily="18"/>
                <a:ea typeface="Microsoft YaHei" pitchFamily="2"/>
                <a:cs typeface="Lucida Sans" pitchFamily="2"/>
              </a:rPr>
              <a:t>"Dziedzictwo kulturowe: szanse i wyzwania dla samorządów”, 10-11 maja 2022 r., Uniejów</a:t>
            </a:r>
          </a:p>
        </p:txBody>
      </p:sp>
      <p:sp>
        <p:nvSpPr>
          <p:cNvPr id="8" name="Łącznik prostoliniowy 7"/>
          <p:cNvSpPr/>
          <p:nvPr/>
        </p:nvSpPr>
        <p:spPr>
          <a:xfrm flipV="1">
            <a:off x="720000" y="1440000"/>
            <a:ext cx="0" cy="1692720"/>
          </a:xfrm>
          <a:prstGeom prst="line">
            <a:avLst/>
          </a:prstGeom>
          <a:noFill/>
          <a:ln w="18000">
            <a:solidFill>
              <a:srgbClr val="6667A0"/>
            </a:solidFill>
            <a:prstDash val="solid"/>
            <a:tailEnd type="arrow"/>
          </a:ln>
        </p:spPr>
        <p:txBody>
          <a:bodyPr vert="horz" wrap="none" lIns="99000" tIns="54000" rIns="99000" bIns="54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40000" y="2349360"/>
            <a:ext cx="3381480" cy="233064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pole tekstowe 9"/>
          <p:cNvSpPr txBox="1"/>
          <p:nvPr/>
        </p:nvSpPr>
        <p:spPr>
          <a:xfrm>
            <a:off x="720000" y="1782548"/>
            <a:ext cx="3345624" cy="503812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l-PL" sz="1400" b="0" i="0" u="none" strike="noStrike" kern="1200" cap="none">
                <a:ln>
                  <a:noFill/>
                </a:ln>
                <a:solidFill>
                  <a:srgbClr val="383E42"/>
                </a:solidFill>
                <a:latin typeface="Liberation Serif" pitchFamily="18"/>
                <a:ea typeface="Microsoft YaHei" pitchFamily="2"/>
                <a:cs typeface="Lucida Sans" pitchFamily="2"/>
              </a:rPr>
              <a:t>komisja pracująca nad wytyczaniem granic wpisu do rejestru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Łącznik prostoliniowy 1"/>
          <p:cNvSpPr/>
          <p:nvPr/>
        </p:nvSpPr>
        <p:spPr>
          <a:xfrm flipH="1">
            <a:off x="507959" y="705960"/>
            <a:ext cx="2232721" cy="0"/>
          </a:xfrm>
          <a:prstGeom prst="line">
            <a:avLst/>
          </a:prstGeom>
          <a:noFill/>
          <a:ln w="18000">
            <a:solidFill>
              <a:srgbClr val="6667A0"/>
            </a:solidFill>
            <a:prstDash val="solid"/>
            <a:tailEnd type="arrow"/>
          </a:ln>
        </p:spPr>
        <p:txBody>
          <a:bodyPr vert="horz" wrap="none" lIns="99000" tIns="54000" rIns="99000" bIns="54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71760" y="729359"/>
            <a:ext cx="2668920" cy="153614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l-PL" sz="1400" b="0" i="0" u="none" strike="noStrike" kern="1200" cap="none" dirty="0">
                <a:ln>
                  <a:noFill/>
                </a:ln>
                <a:solidFill>
                  <a:srgbClr val="383E42"/>
                </a:solidFill>
                <a:latin typeface="Liberation Serif" pitchFamily="18"/>
                <a:ea typeface="Microsoft YaHei" pitchFamily="2"/>
                <a:cs typeface="Lucida Sans" pitchFamily="2"/>
              </a:rPr>
              <a:t>uroczyste odsłonięcie tablicy upamiętniającej uznanie Śródmieścia Gdyni za Pomnik Historii przez Prezydenta RP Bronisława Komorowskiego oraz Prezydenta Miasta Gdyni Wojciecha Szczurka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723400" y="360000"/>
            <a:ext cx="6636600" cy="43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Dowolny kształt 4"/>
          <p:cNvSpPr/>
          <p:nvPr/>
        </p:nvSpPr>
        <p:spPr>
          <a:xfrm>
            <a:off x="0" y="5040000"/>
            <a:ext cx="10080000" cy="32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67A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6" name="Dowolny kształt 5"/>
          <p:cNvSpPr/>
          <p:nvPr/>
        </p:nvSpPr>
        <p:spPr>
          <a:xfrm>
            <a:off x="0" y="5040000"/>
            <a:ext cx="10080000" cy="32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67A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180000" y="5040000"/>
            <a:ext cx="9720000" cy="6303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None/>
              <a:tabLst/>
            </a:pP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MODERNISTYCZNE CENTRUM GDYNI W</a:t>
            </a:r>
            <a:r>
              <a:rPr lang="pl-PL" sz="1600" b="1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 </a:t>
            </a: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DRODZE NA ŚWIATOWĄ LISTĘ</a:t>
            </a:r>
            <a:r>
              <a:rPr lang="pl-PL" sz="1600" b="1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     </a:t>
            </a: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dr inż. arch. Marek Stępa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None/>
              <a:tabLst/>
            </a:pPr>
            <a:r>
              <a:rPr lang="pl-PL" sz="1600" b="0" i="0" u="none" strike="noStrike" kern="1200" cap="none">
                <a:ln>
                  <a:noFill/>
                </a:ln>
                <a:solidFill>
                  <a:srgbClr val="6667A0"/>
                </a:solidFill>
                <a:latin typeface="Liberation Serif" pitchFamily="18"/>
                <a:ea typeface="Microsoft YaHei" pitchFamily="2"/>
                <a:cs typeface="Lucida Sans" pitchFamily="2"/>
              </a:rPr>
              <a:t>"Dziedzictwo kulturowe: szanse i wyzwania dla samorządów”, 10-11 maja 2022 r., Uniejów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Łącznik prostoliniowy 1"/>
          <p:cNvSpPr/>
          <p:nvPr/>
        </p:nvSpPr>
        <p:spPr>
          <a:xfrm>
            <a:off x="3059279" y="540000"/>
            <a:ext cx="3600721" cy="0"/>
          </a:xfrm>
          <a:prstGeom prst="line">
            <a:avLst/>
          </a:prstGeom>
          <a:noFill/>
          <a:ln w="18000">
            <a:solidFill>
              <a:srgbClr val="6667A0"/>
            </a:solidFill>
            <a:prstDash val="solid"/>
            <a:tailEnd type="arrow"/>
          </a:ln>
        </p:spPr>
        <p:txBody>
          <a:bodyPr vert="horz" wrap="none" lIns="99000" tIns="54000" rIns="99000" bIns="54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3744000" y="540000"/>
            <a:ext cx="3096000" cy="14828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l-PL" sz="1400" b="0" i="0" u="none" strike="noStrike" kern="1200" cap="none">
                <a:ln>
                  <a:noFill/>
                </a:ln>
                <a:solidFill>
                  <a:srgbClr val="383E42"/>
                </a:solidFill>
                <a:latin typeface="Liberation Serif" pitchFamily="18"/>
                <a:ea typeface="Microsoft YaHei" pitchFamily="2"/>
                <a:cs typeface="Lucida Sans" pitchFamily="2"/>
              </a:rPr>
              <a:t>informator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l-PL" sz="1400" b="0" i="0" u="none" strike="noStrike" kern="1200" cap="none">
                <a:ln>
                  <a:noFill/>
                </a:ln>
                <a:solidFill>
                  <a:srgbClr val="383E42"/>
                </a:solidFill>
                <a:latin typeface="Liberation Serif" pitchFamily="18"/>
                <a:ea typeface="Microsoft YaHei" pitchFamily="2"/>
                <a:cs typeface="Lucida Sans" pitchFamily="2"/>
              </a:rPr>
              <a:t>„Modernistyczny układ urbanistyczny śródmieścia Gdyni - Pomnik Historii”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0000" y="360000"/>
            <a:ext cx="3060000" cy="4360680"/>
          </a:xfrm>
          <a:prstGeom prst="rect">
            <a:avLst/>
          </a:prstGeom>
          <a:noFill/>
          <a:ln w="3600">
            <a:solidFill>
              <a:srgbClr val="808080"/>
            </a:solidFill>
            <a:prstDash val="solid"/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680000" y="1368000"/>
            <a:ext cx="4680000" cy="3311999"/>
          </a:xfrm>
          <a:prstGeom prst="rect">
            <a:avLst/>
          </a:prstGeom>
          <a:noFill/>
          <a:ln w="3600">
            <a:solidFill>
              <a:srgbClr val="999999"/>
            </a:solidFill>
            <a:prstDash val="solid"/>
          </a:ln>
        </p:spPr>
      </p:pic>
      <p:sp>
        <p:nvSpPr>
          <p:cNvPr id="6" name="Dowolny kształt 5"/>
          <p:cNvSpPr/>
          <p:nvPr/>
        </p:nvSpPr>
        <p:spPr>
          <a:xfrm>
            <a:off x="0" y="5040000"/>
            <a:ext cx="10080000" cy="32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67A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7" name="Dowolny kształt 6"/>
          <p:cNvSpPr/>
          <p:nvPr/>
        </p:nvSpPr>
        <p:spPr>
          <a:xfrm>
            <a:off x="0" y="5040000"/>
            <a:ext cx="10080000" cy="32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67A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180000" y="5040000"/>
            <a:ext cx="9720000" cy="6303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None/>
              <a:tabLst/>
            </a:pP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MODERNISTYCZNE CENTRUM GDYNI W</a:t>
            </a:r>
            <a:r>
              <a:rPr lang="pl-PL" sz="1600" b="1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 </a:t>
            </a: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DRODZE NA ŚWIATOWĄ LISTĘ</a:t>
            </a:r>
            <a:r>
              <a:rPr lang="pl-PL" sz="1600" b="1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     </a:t>
            </a: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dr inż. arch. Marek Stępa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None/>
              <a:tabLst/>
            </a:pPr>
            <a:r>
              <a:rPr lang="pl-PL" sz="1600" b="0" i="0" u="none" strike="noStrike" kern="1200" cap="none">
                <a:ln>
                  <a:noFill/>
                </a:ln>
                <a:solidFill>
                  <a:srgbClr val="6667A0"/>
                </a:solidFill>
                <a:latin typeface="Liberation Serif" pitchFamily="18"/>
                <a:ea typeface="Microsoft YaHei" pitchFamily="2"/>
                <a:cs typeface="Lucida Sans" pitchFamily="2"/>
              </a:rPr>
              <a:t>"Dziedzictwo kulturowe: szanse i wyzwania dla samorządów”, 10-11 maja 2022 r., Uniejów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olny kształt 1"/>
          <p:cNvSpPr/>
          <p:nvPr/>
        </p:nvSpPr>
        <p:spPr>
          <a:xfrm>
            <a:off x="0" y="5040000"/>
            <a:ext cx="10080000" cy="32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67A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120000" y="360000"/>
            <a:ext cx="3240000" cy="43408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ole tekstowe 3"/>
          <p:cNvSpPr txBox="1"/>
          <p:nvPr/>
        </p:nvSpPr>
        <p:spPr>
          <a:xfrm>
            <a:off x="720000" y="900000"/>
            <a:ext cx="4320000" cy="21380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l-PL" sz="1800" b="1" i="0" u="none" strike="noStrike" kern="1200" cap="none">
                <a:ln>
                  <a:noFill/>
                </a:ln>
                <a:solidFill>
                  <a:srgbClr val="383E42"/>
                </a:solidFill>
                <a:latin typeface="Liberation Sans" pitchFamily="18"/>
                <a:ea typeface="Microsoft YaHei" pitchFamily="2"/>
                <a:cs typeface="Lucida Sans" pitchFamily="2"/>
              </a:rPr>
              <a:t>Modernistyczne centrum Gdyni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1" i="0" u="none" strike="noStrike" kern="1200" cap="none">
              <a:ln>
                <a:noFill/>
              </a:ln>
              <a:solidFill>
                <a:srgbClr val="6667A0"/>
              </a:solidFill>
              <a:latin typeface="Liberation Sans" pitchFamily="18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l-PL" sz="1800" b="1" i="0" u="none" strike="noStrike" kern="1200" cap="none">
                <a:ln>
                  <a:noFill/>
                </a:ln>
                <a:solidFill>
                  <a:srgbClr val="6667A0"/>
                </a:solidFill>
                <a:latin typeface="Liberation Sans" pitchFamily="18"/>
                <a:ea typeface="Microsoft YaHei" pitchFamily="2"/>
                <a:cs typeface="Lucida Sans" pitchFamily="2"/>
              </a:rPr>
              <a:t>2007	</a:t>
            </a:r>
            <a:r>
              <a:rPr lang="pl-PL" sz="1800" b="0" i="0" u="none" strike="noStrike" kern="1200" cap="none">
                <a:ln>
                  <a:noFill/>
                </a:ln>
                <a:solidFill>
                  <a:srgbClr val="383E42"/>
                </a:solidFill>
                <a:latin typeface="Liberation Sans" pitchFamily="18"/>
                <a:ea typeface="Microsoft YaHei" pitchFamily="2"/>
                <a:cs typeface="Lucida Sans" pitchFamily="2"/>
              </a:rPr>
              <a:t>wpis do rejestru zabytków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solidFill>
                <a:srgbClr val="383E42"/>
              </a:solidFill>
              <a:latin typeface="Liberation Sans" pitchFamily="18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l-PL" sz="1800" b="1" i="0" u="none" strike="noStrike" kern="1200" cap="none">
                <a:ln>
                  <a:noFill/>
                </a:ln>
                <a:solidFill>
                  <a:srgbClr val="6667A0"/>
                </a:solidFill>
                <a:latin typeface="Liberation Sans" pitchFamily="18"/>
                <a:ea typeface="Microsoft YaHei" pitchFamily="2"/>
                <a:cs typeface="Lucida Sans" pitchFamily="2"/>
              </a:rPr>
              <a:t>2015	</a:t>
            </a:r>
            <a:r>
              <a:rPr lang="pl-PL" sz="1800" b="0" i="0" u="none" strike="noStrike" kern="1200" cap="none">
                <a:ln>
                  <a:noFill/>
                </a:ln>
                <a:solidFill>
                  <a:srgbClr val="383E42"/>
                </a:solidFill>
                <a:latin typeface="Liberation Sans" pitchFamily="18"/>
                <a:ea typeface="Microsoft YaHei" pitchFamily="2"/>
                <a:cs typeface="Lucida Sans" pitchFamily="2"/>
              </a:rPr>
              <a:t>Pomnik Historii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solidFill>
                <a:srgbClr val="383E42"/>
              </a:solidFill>
              <a:latin typeface="Liberation Sans" pitchFamily="18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l-PL" sz="1800" b="1" i="0" u="none" strike="noStrike" kern="1200" cap="none">
                <a:ln>
                  <a:noFill/>
                </a:ln>
                <a:solidFill>
                  <a:srgbClr val="6667A0"/>
                </a:solidFill>
                <a:latin typeface="Liberation Sans" pitchFamily="18"/>
                <a:ea typeface="Microsoft YaHei" pitchFamily="2"/>
                <a:cs typeface="Lucida Sans" pitchFamily="2"/>
              </a:rPr>
              <a:t>2019	</a:t>
            </a:r>
            <a:r>
              <a:rPr lang="pl-PL" sz="1800" b="0" i="0" u="none" strike="noStrike" kern="1200" cap="none">
                <a:ln>
                  <a:noFill/>
                </a:ln>
                <a:solidFill>
                  <a:srgbClr val="383E42"/>
                </a:solidFill>
                <a:latin typeface="Liberation Sans" pitchFamily="18"/>
                <a:ea typeface="Microsoft YaHei" pitchFamily="2"/>
                <a:cs typeface="Lucida Sans" pitchFamily="2"/>
              </a:rPr>
              <a:t>lista tentatywna UNESCO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solidFill>
                <a:srgbClr val="383E42"/>
              </a:solidFill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5" name="Łącznik prostoliniowy 4"/>
          <p:cNvSpPr/>
          <p:nvPr/>
        </p:nvSpPr>
        <p:spPr>
          <a:xfrm flipH="1">
            <a:off x="2160000" y="3744000"/>
            <a:ext cx="3960000" cy="0"/>
          </a:xfrm>
          <a:prstGeom prst="line">
            <a:avLst/>
          </a:prstGeom>
          <a:noFill/>
          <a:ln w="18000">
            <a:solidFill>
              <a:srgbClr val="6667A0"/>
            </a:solidFill>
            <a:prstDash val="solid"/>
            <a:tailEnd type="arrow"/>
          </a:ln>
        </p:spPr>
        <p:txBody>
          <a:bodyPr vert="horz" wrap="none" lIns="99000" tIns="54000" rIns="99000" bIns="54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180000" y="3744000"/>
            <a:ext cx="5760000" cy="88725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l-PL" sz="1800" b="0" i="0" u="none" strike="noStrike" kern="1200" cap="none" dirty="0">
                <a:ln>
                  <a:noFill/>
                </a:ln>
                <a:solidFill>
                  <a:srgbClr val="383E42"/>
                </a:solidFill>
                <a:latin typeface="Liberation Serif" pitchFamily="18"/>
                <a:ea typeface="Microsoft YaHei" pitchFamily="2"/>
                <a:cs typeface="Lucida Sans" pitchFamily="2"/>
              </a:rPr>
              <a:t>Obszar centrum Gdyni objęty wnioskiem o wpis na listę Światowego Dziedzictwa UNESCO</a:t>
            </a:r>
          </a:p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 dirty="0">
              <a:ln>
                <a:noFill/>
              </a:ln>
              <a:solidFill>
                <a:srgbClr val="383E42"/>
              </a:solidFill>
              <a:latin typeface="Liberation Serif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7" name="Dowolny kształt 6"/>
          <p:cNvSpPr/>
          <p:nvPr/>
        </p:nvSpPr>
        <p:spPr>
          <a:xfrm>
            <a:off x="0" y="5040000"/>
            <a:ext cx="10080000" cy="32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67A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180000" y="5040000"/>
            <a:ext cx="9720000" cy="6303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None/>
              <a:tabLst/>
            </a:pP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MODERNISTYCZNE CENTRUM GDYNI W</a:t>
            </a:r>
            <a:r>
              <a:rPr lang="pl-PL" sz="1600" b="1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 </a:t>
            </a: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DRODZE NA ŚWIATOWĄ LISTĘ</a:t>
            </a:r>
            <a:r>
              <a:rPr lang="pl-PL" sz="1600" b="1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     </a:t>
            </a: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dr inż. arch. Marek Stępa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None/>
              <a:tabLst/>
            </a:pPr>
            <a:r>
              <a:rPr lang="pl-PL" sz="1600" b="0" i="0" u="none" strike="noStrike" kern="1200" cap="none">
                <a:ln>
                  <a:noFill/>
                </a:ln>
                <a:solidFill>
                  <a:srgbClr val="6667A0"/>
                </a:solidFill>
                <a:latin typeface="Liberation Serif" pitchFamily="18"/>
                <a:ea typeface="Microsoft YaHei" pitchFamily="2"/>
                <a:cs typeface="Lucida Sans" pitchFamily="2"/>
              </a:rPr>
              <a:t>"Dziedzictwo kulturowe: szanse i wyzwania dla samorządów”, 10-11 maja 2022 r., Uniejów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Łącznik prostoliniowy 1"/>
          <p:cNvSpPr/>
          <p:nvPr/>
        </p:nvSpPr>
        <p:spPr>
          <a:xfrm flipH="1">
            <a:off x="791280" y="540000"/>
            <a:ext cx="2232720" cy="0"/>
          </a:xfrm>
          <a:prstGeom prst="line">
            <a:avLst/>
          </a:prstGeom>
          <a:noFill/>
          <a:ln w="18000">
            <a:solidFill>
              <a:srgbClr val="6667A0"/>
            </a:solidFill>
            <a:prstDash val="solid"/>
            <a:tailEnd type="arrow"/>
          </a:ln>
        </p:spPr>
        <p:txBody>
          <a:bodyPr vert="horz" wrap="none" lIns="99000" tIns="54000" rIns="99000" bIns="54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180000" y="540000"/>
            <a:ext cx="2632680" cy="503812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l-PL" sz="1400" b="0" i="0" u="none" strike="noStrike" kern="1200" cap="none" dirty="0">
                <a:ln>
                  <a:noFill/>
                </a:ln>
                <a:solidFill>
                  <a:srgbClr val="383E42"/>
                </a:solidFill>
                <a:latin typeface="Liberation Serif" pitchFamily="18"/>
                <a:ea typeface="Microsoft YaHei" pitchFamily="2"/>
                <a:cs typeface="Lucida Sans" pitchFamily="2"/>
              </a:rPr>
              <a:t>wystawy organizowane przez Muzeum Miasta Gdyni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812680" y="360000"/>
            <a:ext cx="3025080" cy="43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426000" y="360000"/>
            <a:ext cx="2998440" cy="43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Dowolny kształt 5"/>
          <p:cNvSpPr/>
          <p:nvPr/>
        </p:nvSpPr>
        <p:spPr>
          <a:xfrm>
            <a:off x="0" y="5040000"/>
            <a:ext cx="10080000" cy="32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67A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7" name="Dowolny kształt 6"/>
          <p:cNvSpPr/>
          <p:nvPr/>
        </p:nvSpPr>
        <p:spPr>
          <a:xfrm>
            <a:off x="0" y="5040000"/>
            <a:ext cx="10080000" cy="32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67A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180000" y="5040000"/>
            <a:ext cx="9720000" cy="6303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None/>
              <a:tabLst/>
            </a:pP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MODERNISTYCZNE CENTRUM GDYNI W</a:t>
            </a:r>
            <a:r>
              <a:rPr lang="pl-PL" sz="1600" b="1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 </a:t>
            </a: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DRODZE NA ŚWIATOWĄ LISTĘ</a:t>
            </a:r>
            <a:r>
              <a:rPr lang="pl-PL" sz="1600" b="1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     </a:t>
            </a: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dr inż. arch. Marek Stępa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None/>
              <a:tabLst/>
            </a:pPr>
            <a:r>
              <a:rPr lang="pl-PL" sz="1600" b="0" i="0" u="none" strike="noStrike" kern="1200" cap="none">
                <a:ln>
                  <a:noFill/>
                </a:ln>
                <a:solidFill>
                  <a:srgbClr val="6667A0"/>
                </a:solidFill>
                <a:latin typeface="Liberation Serif" pitchFamily="18"/>
                <a:ea typeface="Microsoft YaHei" pitchFamily="2"/>
                <a:cs typeface="Lucida Sans" pitchFamily="2"/>
              </a:rPr>
              <a:t>"Dziedzictwo kulturowe: szanse i wyzwania dla samorządów”, 10-11 maja 2022 r., Uniejów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Łącznik prostoliniowy 1"/>
          <p:cNvSpPr/>
          <p:nvPr/>
        </p:nvSpPr>
        <p:spPr>
          <a:xfrm flipH="1">
            <a:off x="972000" y="540000"/>
            <a:ext cx="3312720" cy="0"/>
          </a:xfrm>
          <a:prstGeom prst="line">
            <a:avLst/>
          </a:prstGeom>
          <a:noFill/>
          <a:ln w="18000">
            <a:solidFill>
              <a:srgbClr val="6667A0"/>
            </a:solidFill>
            <a:prstDash val="solid"/>
            <a:tailEnd type="arrow"/>
          </a:ln>
        </p:spPr>
        <p:txBody>
          <a:bodyPr vert="horz" wrap="none" lIns="99000" tIns="54000" rIns="99000" bIns="54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642840" y="360000"/>
            <a:ext cx="3020400" cy="43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858000" y="360000"/>
            <a:ext cx="2998440" cy="43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Dowolny kształt 4"/>
          <p:cNvSpPr/>
          <p:nvPr/>
        </p:nvSpPr>
        <p:spPr>
          <a:xfrm>
            <a:off x="0" y="5040000"/>
            <a:ext cx="10080000" cy="32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67A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6" name="Dowolny kształt 5"/>
          <p:cNvSpPr/>
          <p:nvPr/>
        </p:nvSpPr>
        <p:spPr>
          <a:xfrm>
            <a:off x="0" y="5040000"/>
            <a:ext cx="10080000" cy="32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67A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180000" y="5040000"/>
            <a:ext cx="9720000" cy="6303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None/>
              <a:tabLst/>
            </a:pP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MODERNISTYCZNE CENTRUM GDYNI W</a:t>
            </a:r>
            <a:r>
              <a:rPr lang="pl-PL" sz="1600" b="1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 </a:t>
            </a: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DRODZE NA ŚWIATOWĄ LISTĘ</a:t>
            </a:r>
            <a:r>
              <a:rPr lang="pl-PL" sz="1600" b="1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     </a:t>
            </a: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dr inż. arch. Marek Stępa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None/>
              <a:tabLst/>
            </a:pPr>
            <a:r>
              <a:rPr lang="pl-PL" sz="1600" b="0" i="0" u="none" strike="noStrike" kern="1200" cap="none">
                <a:ln>
                  <a:noFill/>
                </a:ln>
                <a:solidFill>
                  <a:srgbClr val="6667A0"/>
                </a:solidFill>
                <a:latin typeface="Liberation Serif" pitchFamily="18"/>
                <a:ea typeface="Microsoft YaHei" pitchFamily="2"/>
                <a:cs typeface="Lucida Sans" pitchFamily="2"/>
              </a:rPr>
              <a:t>"Dziedzictwo kulturowe: szanse i wyzwania dla samorządów”, 10-11 maja 2022 r., Uniejów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71760" y="540000"/>
            <a:ext cx="3389639" cy="71027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l-PL" sz="1400" b="0" i="0" u="none" strike="noStrike" kern="1200" cap="none">
                <a:ln>
                  <a:noFill/>
                </a:ln>
                <a:solidFill>
                  <a:srgbClr val="383E42"/>
                </a:solidFill>
                <a:latin typeface="Liberation Serif" pitchFamily="18"/>
                <a:ea typeface="Microsoft YaHei" pitchFamily="2"/>
                <a:cs typeface="Lucida Sans" pitchFamily="2"/>
              </a:rPr>
              <a:t>wystawa „Szkło, metal, detal” została uznana za „Wydarzenie historyczne” roku 2016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32200" y="2520000"/>
            <a:ext cx="3206880" cy="214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80000" y="360000"/>
            <a:ext cx="3060000" cy="459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owolny kształt 2"/>
          <p:cNvSpPr/>
          <p:nvPr/>
        </p:nvSpPr>
        <p:spPr>
          <a:xfrm>
            <a:off x="0" y="5040000"/>
            <a:ext cx="10080000" cy="32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67A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4" name="Dowolny kształt 3"/>
          <p:cNvSpPr/>
          <p:nvPr/>
        </p:nvSpPr>
        <p:spPr>
          <a:xfrm>
            <a:off x="0" y="5040000"/>
            <a:ext cx="10080000" cy="32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67A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180000" y="5040000"/>
            <a:ext cx="9720000" cy="6303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None/>
              <a:tabLst/>
            </a:pP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MODERNISTYCZNE CENTRUM GDYNI W</a:t>
            </a:r>
            <a:r>
              <a:rPr lang="pl-PL" sz="1600" b="1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 </a:t>
            </a: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DRODZE NA ŚWIATOWĄ LISTĘ</a:t>
            </a:r>
            <a:r>
              <a:rPr lang="pl-PL" sz="1600" b="1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     </a:t>
            </a: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dr inż. arch. Marek Stępa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None/>
              <a:tabLst/>
            </a:pPr>
            <a:r>
              <a:rPr lang="pl-PL" sz="1600" b="0" i="0" u="none" strike="noStrike" kern="1200" cap="none">
                <a:ln>
                  <a:noFill/>
                </a:ln>
                <a:solidFill>
                  <a:srgbClr val="6667A0"/>
                </a:solidFill>
                <a:latin typeface="Liberation Serif" pitchFamily="18"/>
                <a:ea typeface="Microsoft YaHei" pitchFamily="2"/>
                <a:cs typeface="Lucida Sans" pitchFamily="2"/>
              </a:rPr>
              <a:t>"Dziedzictwo kulturowe: szanse i wyzwania dla samorządów”, 10-11 maja 2022 r., Uniejów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580000" y="2700000"/>
            <a:ext cx="3892320" cy="219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580000" y="297000"/>
            <a:ext cx="3892320" cy="2189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Łącznik prostoliniowy 1"/>
          <p:cNvSpPr/>
          <p:nvPr/>
        </p:nvSpPr>
        <p:spPr>
          <a:xfrm flipH="1">
            <a:off x="-2340000" y="1800000"/>
            <a:ext cx="2232720" cy="0"/>
          </a:xfrm>
          <a:prstGeom prst="line">
            <a:avLst/>
          </a:prstGeom>
          <a:noFill/>
          <a:ln w="18000">
            <a:solidFill>
              <a:srgbClr val="6667A0"/>
            </a:solidFill>
            <a:prstDash val="solid"/>
            <a:tailEnd type="arrow"/>
          </a:ln>
        </p:spPr>
        <p:txBody>
          <a:bodyPr vert="horz" wrap="none" lIns="99000" tIns="54000" rIns="99000" bIns="54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-2231280" y="1800000"/>
            <a:ext cx="1912680" cy="14828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l-PL" sz="1400" b="0" i="0" u="none" strike="noStrike" kern="1200" cap="none">
                <a:ln>
                  <a:noFill/>
                </a:ln>
                <a:solidFill>
                  <a:srgbClr val="383E42"/>
                </a:solidFill>
                <a:latin typeface="Liberation Serif" pitchFamily="18"/>
                <a:ea typeface="Microsoft YaHei" pitchFamily="2"/>
                <a:cs typeface="Lucida Sans" pitchFamily="2"/>
              </a:rPr>
              <a:t>wystawy organizowane przez Muzeum Miasta Gdyni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89800" y="360000"/>
            <a:ext cx="3070800" cy="43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517200" y="360000"/>
            <a:ext cx="3070800" cy="43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755399" y="360000"/>
            <a:ext cx="3070800" cy="43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Dowolny kształt 6"/>
          <p:cNvSpPr/>
          <p:nvPr/>
        </p:nvSpPr>
        <p:spPr>
          <a:xfrm>
            <a:off x="0" y="5040000"/>
            <a:ext cx="10080000" cy="32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67A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8" name="Dowolny kształt 7"/>
          <p:cNvSpPr/>
          <p:nvPr/>
        </p:nvSpPr>
        <p:spPr>
          <a:xfrm>
            <a:off x="0" y="5040000"/>
            <a:ext cx="10080000" cy="32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67A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180000" y="5040000"/>
            <a:ext cx="9720000" cy="6303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None/>
              <a:tabLst/>
            </a:pP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MODERNISTYCZNE CENTRUM GDYNI W</a:t>
            </a:r>
            <a:r>
              <a:rPr lang="pl-PL" sz="1600" b="1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 </a:t>
            </a: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DRODZE NA ŚWIATOWĄ LISTĘ</a:t>
            </a:r>
            <a:r>
              <a:rPr lang="pl-PL" sz="1600" b="1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     </a:t>
            </a: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dr inż. arch. Marek Stępa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None/>
              <a:tabLst/>
            </a:pPr>
            <a:r>
              <a:rPr lang="pl-PL" sz="1600" b="0" i="0" u="none" strike="noStrike" kern="1200" cap="none">
                <a:ln>
                  <a:noFill/>
                </a:ln>
                <a:solidFill>
                  <a:srgbClr val="6667A0"/>
                </a:solidFill>
                <a:latin typeface="Liberation Serif" pitchFamily="18"/>
                <a:ea typeface="Microsoft YaHei" pitchFamily="2"/>
                <a:cs typeface="Lucida Sans" pitchFamily="2"/>
              </a:rPr>
              <a:t>"Dziedzictwo kulturowe: szanse i wyzwania dla samorządów”, 10-11 maja 2022 r., Uniejów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Łącznik prostoliniowy 1"/>
          <p:cNvSpPr/>
          <p:nvPr/>
        </p:nvSpPr>
        <p:spPr>
          <a:xfrm flipH="1">
            <a:off x="-2340000" y="1800000"/>
            <a:ext cx="2232720" cy="0"/>
          </a:xfrm>
          <a:prstGeom prst="line">
            <a:avLst/>
          </a:prstGeom>
          <a:noFill/>
          <a:ln w="18000">
            <a:solidFill>
              <a:srgbClr val="6667A0"/>
            </a:solidFill>
            <a:prstDash val="solid"/>
            <a:tailEnd type="arrow"/>
          </a:ln>
        </p:spPr>
        <p:txBody>
          <a:bodyPr vert="horz" wrap="none" lIns="99000" tIns="54000" rIns="99000" bIns="54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-2231280" y="1800000"/>
            <a:ext cx="1912680" cy="14828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l-PL" sz="1400" b="0" i="0" u="none" strike="noStrike" kern="1200" cap="none">
                <a:ln>
                  <a:noFill/>
                </a:ln>
                <a:solidFill>
                  <a:srgbClr val="383E42"/>
                </a:solidFill>
                <a:latin typeface="Liberation Serif" pitchFamily="18"/>
                <a:ea typeface="Microsoft YaHei" pitchFamily="2"/>
                <a:cs typeface="Lucida Sans" pitchFamily="2"/>
              </a:rPr>
              <a:t>wystawy organizowane przez Muzeum Miasta Gdyni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89800" y="360000"/>
            <a:ext cx="3070800" cy="43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755399" y="360000"/>
            <a:ext cx="3070800" cy="43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517200" y="360000"/>
            <a:ext cx="3070800" cy="43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Dowolny kształt 6"/>
          <p:cNvSpPr/>
          <p:nvPr/>
        </p:nvSpPr>
        <p:spPr>
          <a:xfrm>
            <a:off x="0" y="5040000"/>
            <a:ext cx="10080000" cy="32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67A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8" name="Dowolny kształt 7"/>
          <p:cNvSpPr/>
          <p:nvPr/>
        </p:nvSpPr>
        <p:spPr>
          <a:xfrm>
            <a:off x="0" y="5040000"/>
            <a:ext cx="10080000" cy="32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67A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180000" y="5040000"/>
            <a:ext cx="9720000" cy="6303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None/>
              <a:tabLst/>
            </a:pP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MODERNISTYCZNE CENTRUM GDYNI W</a:t>
            </a:r>
            <a:r>
              <a:rPr lang="pl-PL" sz="1600" b="1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 </a:t>
            </a: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DRODZE NA ŚWIATOWĄ LISTĘ</a:t>
            </a:r>
            <a:r>
              <a:rPr lang="pl-PL" sz="1600" b="1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     </a:t>
            </a: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dr inż. arch. Marek Stępa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None/>
              <a:tabLst/>
            </a:pPr>
            <a:r>
              <a:rPr lang="pl-PL" sz="1600" b="0" i="0" u="none" strike="noStrike" kern="1200" cap="none">
                <a:ln>
                  <a:noFill/>
                </a:ln>
                <a:solidFill>
                  <a:srgbClr val="6667A0"/>
                </a:solidFill>
                <a:latin typeface="Liberation Serif" pitchFamily="18"/>
                <a:ea typeface="Microsoft YaHei" pitchFamily="2"/>
                <a:cs typeface="Lucida Sans" pitchFamily="2"/>
              </a:rPr>
              <a:t>"Dziedzictwo kulturowe: szanse i wyzwania dla samorządów”, 10-11 maja 2022 r., Uniejów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Łącznik prostoliniowy 1"/>
          <p:cNvSpPr/>
          <p:nvPr/>
        </p:nvSpPr>
        <p:spPr>
          <a:xfrm flipH="1">
            <a:off x="-2340000" y="1800000"/>
            <a:ext cx="2232720" cy="0"/>
          </a:xfrm>
          <a:prstGeom prst="line">
            <a:avLst/>
          </a:prstGeom>
          <a:noFill/>
          <a:ln w="18000">
            <a:solidFill>
              <a:srgbClr val="6667A0"/>
            </a:solidFill>
            <a:prstDash val="solid"/>
            <a:tailEnd type="arrow"/>
          </a:ln>
        </p:spPr>
        <p:txBody>
          <a:bodyPr vert="horz" wrap="none" lIns="99000" tIns="54000" rIns="99000" bIns="54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-2231280" y="1800000"/>
            <a:ext cx="1912680" cy="14828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l-PL" sz="1400" b="0" i="0" u="none" strike="noStrike" kern="1200" cap="none">
                <a:ln>
                  <a:noFill/>
                </a:ln>
                <a:solidFill>
                  <a:srgbClr val="383E42"/>
                </a:solidFill>
                <a:latin typeface="Liberation Serif" pitchFamily="18"/>
                <a:ea typeface="Microsoft YaHei" pitchFamily="2"/>
                <a:cs typeface="Lucida Sans" pitchFamily="2"/>
              </a:rPr>
              <a:t>wystawy organizowane przez Muzeum Miasta Gdyni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76964"/>
          <a:stretch>
            <a:fillRect/>
          </a:stretch>
        </p:blipFill>
        <p:spPr>
          <a:xfrm>
            <a:off x="288000" y="360000"/>
            <a:ext cx="3075479" cy="43167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ole tekstowe 4"/>
          <p:cNvSpPr txBox="1"/>
          <p:nvPr/>
        </p:nvSpPr>
        <p:spPr>
          <a:xfrm>
            <a:off x="6755399" y="360359"/>
            <a:ext cx="3072600" cy="34146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6600" b="0" i="0" u="none" strike="noStrike" kern="1200" cap="none">
              <a:ln>
                <a:noFill/>
              </a:ln>
              <a:solidFill>
                <a:srgbClr val="666666"/>
              </a:solidFill>
              <a:latin typeface="Liberation Sans" pitchFamily="18"/>
              <a:ea typeface="Microsoft YaHei" pitchFamily="2"/>
              <a:cs typeface="Lucida Sans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l-PL" sz="6600" b="0" i="0" u="none" strike="noStrike" kern="1200" cap="none">
                <a:ln>
                  <a:noFill/>
                </a:ln>
                <a:solidFill>
                  <a:srgbClr val="666666"/>
                </a:solidFill>
                <a:latin typeface="Liberation Sans" pitchFamily="18"/>
                <a:ea typeface="Microsoft YaHei" pitchFamily="2"/>
                <a:cs typeface="Lucida Sans" pitchFamily="2"/>
              </a:rPr>
              <a:t>9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6600" b="0" i="0" u="none" strike="noStrike" kern="1200" cap="none">
              <a:ln>
                <a:noFill/>
              </a:ln>
              <a:solidFill>
                <a:srgbClr val="666666"/>
              </a:solidFill>
              <a:latin typeface="Liberation Sans" pitchFamily="18"/>
              <a:ea typeface="Microsoft YaHei" pitchFamily="2"/>
              <a:cs typeface="Lucida Sans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l-PL" sz="1800" b="0" i="0" u="none" strike="noStrike" kern="1200" cap="none">
                <a:ln>
                  <a:noFill/>
                </a:ln>
                <a:solidFill>
                  <a:srgbClr val="666666"/>
                </a:solidFill>
                <a:latin typeface="Liberation Sans" pitchFamily="18"/>
                <a:ea typeface="Microsoft YaHei" pitchFamily="2"/>
                <a:cs typeface="Lucida Sans" pitchFamily="2"/>
              </a:rPr>
              <a:t>planowana na 2024 r.</a:t>
            </a:r>
          </a:p>
        </p:txBody>
      </p:sp>
      <p:sp>
        <p:nvSpPr>
          <p:cNvPr id="6" name="Dowolny kształt 5"/>
          <p:cNvSpPr/>
          <p:nvPr/>
        </p:nvSpPr>
        <p:spPr>
          <a:xfrm>
            <a:off x="3528000" y="360000"/>
            <a:ext cx="3060000" cy="4320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600">
            <a:solidFill>
              <a:srgbClr val="999999"/>
            </a:solidFill>
            <a:prstDash val="solid"/>
          </a:ln>
        </p:spPr>
        <p:txBody>
          <a:bodyPr vert="horz" wrap="none" lIns="91800" tIns="46800" rIns="91800" bIns="468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7" name="Dowolny kształt 6"/>
          <p:cNvSpPr/>
          <p:nvPr/>
        </p:nvSpPr>
        <p:spPr>
          <a:xfrm>
            <a:off x="6768000" y="360000"/>
            <a:ext cx="3060000" cy="4320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600">
            <a:solidFill>
              <a:srgbClr val="999999"/>
            </a:solidFill>
            <a:prstDash val="solid"/>
          </a:ln>
        </p:spPr>
        <p:txBody>
          <a:bodyPr vert="horz" wrap="none" lIns="91800" tIns="46800" rIns="91800" bIns="468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8" name="Dowolny kształt 7"/>
          <p:cNvSpPr/>
          <p:nvPr/>
        </p:nvSpPr>
        <p:spPr>
          <a:xfrm>
            <a:off x="0" y="5040000"/>
            <a:ext cx="10080000" cy="32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67A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9" name="Dowolny kształt 8"/>
          <p:cNvSpPr/>
          <p:nvPr/>
        </p:nvSpPr>
        <p:spPr>
          <a:xfrm>
            <a:off x="0" y="5040000"/>
            <a:ext cx="10080000" cy="32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67A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180000" y="5040000"/>
            <a:ext cx="9720000" cy="6303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None/>
              <a:tabLst/>
            </a:pP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MODERNISTYCZNE CENTRUM GDYNI W</a:t>
            </a:r>
            <a:r>
              <a:rPr lang="pl-PL" sz="1600" b="1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 </a:t>
            </a: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DRODZE NA ŚWIATOWĄ LISTĘ</a:t>
            </a:r>
            <a:r>
              <a:rPr lang="pl-PL" sz="1600" b="1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     </a:t>
            </a: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dr inż. arch. Marek Stępa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None/>
              <a:tabLst/>
            </a:pPr>
            <a:r>
              <a:rPr lang="pl-PL" sz="1600" b="0" i="0" u="none" strike="noStrike" kern="1200" cap="none">
                <a:ln>
                  <a:noFill/>
                </a:ln>
                <a:solidFill>
                  <a:srgbClr val="6667A0"/>
                </a:solidFill>
                <a:latin typeface="Liberation Serif" pitchFamily="18"/>
                <a:ea typeface="Microsoft YaHei" pitchFamily="2"/>
                <a:cs typeface="Lucida Sans" pitchFamily="2"/>
              </a:rPr>
              <a:t>"Dziedzictwo kulturowe: szanse i wyzwania dla samorządów”, 10-11 maja 2022 r., Uniejów</a:t>
            </a: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528000" y="369719"/>
            <a:ext cx="3060000" cy="431028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Dowolny kształt 11"/>
          <p:cNvSpPr/>
          <p:nvPr/>
        </p:nvSpPr>
        <p:spPr>
          <a:xfrm>
            <a:off x="3780000" y="2097719"/>
            <a:ext cx="2520000" cy="6022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3780000" y="2097719"/>
            <a:ext cx="2520000" cy="6022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l-PL" sz="1800" b="0" i="0" u="none" strike="noStrike" kern="1200" cap="none">
                <a:ln>
                  <a:noFill/>
                </a:ln>
                <a:solidFill>
                  <a:srgbClr val="666666"/>
                </a:solidFill>
                <a:latin typeface="Liberation Sans" pitchFamily="18"/>
                <a:ea typeface="Microsoft YaHei" pitchFamily="2"/>
                <a:cs typeface="Lucida Sans" pitchFamily="2"/>
              </a:rPr>
              <a:t>W PRZYGOTOWANIU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l-PL" sz="1800" b="0" i="0" u="none" strike="noStrike" kern="1200" cap="none">
                <a:ln>
                  <a:noFill/>
                </a:ln>
                <a:solidFill>
                  <a:srgbClr val="666666"/>
                </a:solidFill>
                <a:latin typeface="Liberation Sans" pitchFamily="18"/>
                <a:ea typeface="Microsoft YaHei" pitchFamily="2"/>
                <a:cs typeface="Lucida Sans" pitchFamily="2"/>
              </a:rPr>
              <a:t>na jesień 2022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Łącznik prostoliniowy 1"/>
          <p:cNvSpPr/>
          <p:nvPr/>
        </p:nvSpPr>
        <p:spPr>
          <a:xfrm flipH="1">
            <a:off x="1620000" y="936000"/>
            <a:ext cx="2232720" cy="0"/>
          </a:xfrm>
          <a:prstGeom prst="line">
            <a:avLst/>
          </a:prstGeom>
          <a:noFill/>
          <a:ln w="18000">
            <a:solidFill>
              <a:srgbClr val="6667A0"/>
            </a:solidFill>
            <a:prstDash val="solid"/>
            <a:tailEnd type="arrow"/>
          </a:ln>
        </p:spPr>
        <p:txBody>
          <a:bodyPr vert="horz" wrap="none" lIns="99000" tIns="54000" rIns="99000" bIns="54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180000" y="936000"/>
            <a:ext cx="3461399" cy="503812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l-PL" sz="1400" b="0" i="0" u="none" strike="noStrike" kern="1200" cap="none" dirty="0">
                <a:ln>
                  <a:noFill/>
                </a:ln>
                <a:solidFill>
                  <a:srgbClr val="383E42"/>
                </a:solidFill>
                <a:latin typeface="Liberation Serif" pitchFamily="18"/>
                <a:ea typeface="Microsoft YaHei" pitchFamily="2"/>
                <a:cs typeface="Lucida Sans" pitchFamily="2"/>
              </a:rPr>
              <a:t>wpis śródmieścia Gdyni na Listę Informacyjną UNESCO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b="17214"/>
          <a:stretch>
            <a:fillRect/>
          </a:stretch>
        </p:blipFill>
        <p:spPr>
          <a:xfrm>
            <a:off x="3804480" y="360000"/>
            <a:ext cx="5555520" cy="43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Dowolny kształt 4"/>
          <p:cNvSpPr/>
          <p:nvPr/>
        </p:nvSpPr>
        <p:spPr>
          <a:xfrm>
            <a:off x="0" y="5040000"/>
            <a:ext cx="10080000" cy="32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67A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6" name="Dowolny kształt 5"/>
          <p:cNvSpPr/>
          <p:nvPr/>
        </p:nvSpPr>
        <p:spPr>
          <a:xfrm>
            <a:off x="0" y="5040000"/>
            <a:ext cx="10080000" cy="32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67A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180000" y="5040000"/>
            <a:ext cx="9720000" cy="6303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None/>
              <a:tabLst/>
            </a:pP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MODERNISTYCZNE CENTRUM GDYNI W</a:t>
            </a:r>
            <a:r>
              <a:rPr lang="pl-PL" sz="1600" b="1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 </a:t>
            </a: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DRODZE NA ŚWIATOWĄ LISTĘ</a:t>
            </a:r>
            <a:r>
              <a:rPr lang="pl-PL" sz="1600" b="1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     </a:t>
            </a: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dr inż. arch. Marek Stępa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None/>
              <a:tabLst/>
            </a:pPr>
            <a:r>
              <a:rPr lang="pl-PL" sz="1600" b="0" i="0" u="none" strike="noStrike" kern="1200" cap="none">
                <a:ln>
                  <a:noFill/>
                </a:ln>
                <a:solidFill>
                  <a:srgbClr val="6667A0"/>
                </a:solidFill>
                <a:latin typeface="Liberation Serif" pitchFamily="18"/>
                <a:ea typeface="Microsoft YaHei" pitchFamily="2"/>
                <a:cs typeface="Lucida Sans" pitchFamily="2"/>
              </a:rPr>
              <a:t>"Dziedzictwo kulturowe: szanse i wyzwania dla samorządów”, 10-11 maja 2022 r., Uniejów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Łącznik prostoliniowy 1"/>
          <p:cNvSpPr/>
          <p:nvPr/>
        </p:nvSpPr>
        <p:spPr>
          <a:xfrm flipH="1">
            <a:off x="1620000" y="936000"/>
            <a:ext cx="2232720" cy="0"/>
          </a:xfrm>
          <a:prstGeom prst="line">
            <a:avLst/>
          </a:prstGeom>
          <a:noFill/>
          <a:ln w="18000">
            <a:solidFill>
              <a:srgbClr val="6667A0"/>
            </a:solidFill>
            <a:prstDash val="solid"/>
            <a:tailEnd type="arrow"/>
          </a:ln>
        </p:spPr>
        <p:txBody>
          <a:bodyPr vert="horz" wrap="none" lIns="99000" tIns="54000" rIns="99000" bIns="54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143768" y="936000"/>
            <a:ext cx="3497631" cy="503812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l-PL" sz="1400" b="0" i="0" u="none" strike="noStrike" kern="1200" cap="none" dirty="0">
                <a:ln>
                  <a:noFill/>
                </a:ln>
                <a:solidFill>
                  <a:srgbClr val="383E42"/>
                </a:solidFill>
                <a:latin typeface="Liberation Serif" pitchFamily="18"/>
                <a:ea typeface="Microsoft YaHei" pitchFamily="2"/>
                <a:cs typeface="Lucida Sans" pitchFamily="2"/>
              </a:rPr>
              <a:t>wpis śródmieścia Gdyni na Listę Informacyjną UNESCO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671999" y="360000"/>
            <a:ext cx="5727600" cy="44096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Dowolny kształt 4"/>
          <p:cNvSpPr/>
          <p:nvPr/>
        </p:nvSpPr>
        <p:spPr>
          <a:xfrm>
            <a:off x="0" y="5040000"/>
            <a:ext cx="10080000" cy="32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67A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6" name="Dowolny kształt 5"/>
          <p:cNvSpPr/>
          <p:nvPr/>
        </p:nvSpPr>
        <p:spPr>
          <a:xfrm>
            <a:off x="0" y="5040000"/>
            <a:ext cx="10080000" cy="32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67A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180000" y="5040000"/>
            <a:ext cx="9720000" cy="6303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None/>
              <a:tabLst/>
            </a:pP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MODERNISTYCZNE CENTRUM GDYNI W</a:t>
            </a:r>
            <a:r>
              <a:rPr lang="pl-PL" sz="1600" b="1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 </a:t>
            </a: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DRODZE NA ŚWIATOWĄ LISTĘ</a:t>
            </a:r>
            <a:r>
              <a:rPr lang="pl-PL" sz="1600" b="1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     </a:t>
            </a: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dr inż. arch. Marek Stępa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None/>
              <a:tabLst/>
            </a:pPr>
            <a:r>
              <a:rPr lang="pl-PL" sz="1600" b="0" i="0" u="none" strike="noStrike" kern="1200" cap="none">
                <a:ln>
                  <a:noFill/>
                </a:ln>
                <a:solidFill>
                  <a:srgbClr val="6667A0"/>
                </a:solidFill>
                <a:latin typeface="Liberation Serif" pitchFamily="18"/>
                <a:ea typeface="Microsoft YaHei" pitchFamily="2"/>
                <a:cs typeface="Lucida Sans" pitchFamily="2"/>
              </a:rPr>
              <a:t>"Dziedzictwo kulturowe: szanse i wyzwania dla samorządów”, 10-11 maja 2022 r., Uniejów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Łącznik prostoliniowy 1"/>
          <p:cNvSpPr/>
          <p:nvPr/>
        </p:nvSpPr>
        <p:spPr>
          <a:xfrm flipH="1">
            <a:off x="3707279" y="936000"/>
            <a:ext cx="2232721" cy="0"/>
          </a:xfrm>
          <a:prstGeom prst="line">
            <a:avLst/>
          </a:prstGeom>
          <a:noFill/>
          <a:ln w="18000">
            <a:solidFill>
              <a:srgbClr val="6667A0"/>
            </a:solidFill>
            <a:prstDash val="solid"/>
            <a:tailEnd type="arrow"/>
          </a:ln>
        </p:spPr>
        <p:txBody>
          <a:bodyPr vert="horz" wrap="none" lIns="99000" tIns="54000" rIns="99000" bIns="54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359792" y="936000"/>
            <a:ext cx="5580208" cy="71027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l-PL" sz="1400" b="0" i="0" u="none" strike="noStrike" kern="1200" cap="none" dirty="0">
                <a:ln>
                  <a:noFill/>
                </a:ln>
                <a:solidFill>
                  <a:srgbClr val="383E42"/>
                </a:solidFill>
                <a:latin typeface="Liberation Serif" pitchFamily="18"/>
                <a:ea typeface="Microsoft YaHei" pitchFamily="2"/>
                <a:cs typeface="Lucida Sans" pitchFamily="2"/>
              </a:rPr>
              <a:t>NOMINATION DOSSIER</a:t>
            </a:r>
          </a:p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l-PL" sz="1400" b="0" i="0" u="none" strike="noStrike" kern="1200" cap="none" dirty="0">
                <a:ln>
                  <a:noFill/>
                </a:ln>
                <a:solidFill>
                  <a:srgbClr val="383E42"/>
                </a:solidFill>
                <a:latin typeface="Liberation Serif" pitchFamily="18"/>
                <a:ea typeface="Microsoft YaHei" pitchFamily="2"/>
                <a:cs typeface="Lucida Sans" pitchFamily="2"/>
              </a:rPr>
              <a:t>dokumentacja do wniosku o wpis centrum Gdyni na Listę Światowego Dziedzictwa UNESCO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2970"/>
          <a:stretch>
            <a:fillRect/>
          </a:stretch>
        </p:blipFill>
        <p:spPr>
          <a:xfrm>
            <a:off x="5940000" y="360000"/>
            <a:ext cx="2931839" cy="43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Dowolny kształt 4"/>
          <p:cNvSpPr/>
          <p:nvPr/>
        </p:nvSpPr>
        <p:spPr>
          <a:xfrm>
            <a:off x="0" y="5040000"/>
            <a:ext cx="10080000" cy="32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67A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6" name="Dowolny kształt 5"/>
          <p:cNvSpPr/>
          <p:nvPr/>
        </p:nvSpPr>
        <p:spPr>
          <a:xfrm>
            <a:off x="0" y="5040000"/>
            <a:ext cx="10080000" cy="32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67A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180000" y="5040000"/>
            <a:ext cx="9720000" cy="6303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None/>
              <a:tabLst/>
            </a:pP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MODERNISTYCZNE CENTRUM GDYNI W</a:t>
            </a:r>
            <a:r>
              <a:rPr lang="pl-PL" sz="1600" b="1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 </a:t>
            </a: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DRODZE NA ŚWIATOWĄ LISTĘ</a:t>
            </a:r>
            <a:r>
              <a:rPr lang="pl-PL" sz="1600" b="1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     </a:t>
            </a: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dr inż. arch. Marek Stępa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None/>
              <a:tabLst/>
            </a:pPr>
            <a:r>
              <a:rPr lang="pl-PL" sz="1600" b="0" i="0" u="none" strike="noStrike" kern="1200" cap="none">
                <a:ln>
                  <a:noFill/>
                </a:ln>
                <a:solidFill>
                  <a:srgbClr val="6667A0"/>
                </a:solidFill>
                <a:latin typeface="Liberation Serif" pitchFamily="18"/>
                <a:ea typeface="Microsoft YaHei" pitchFamily="2"/>
                <a:cs typeface="Lucida Sans" pitchFamily="2"/>
              </a:rPr>
              <a:t>"Dziedzictwo kulturowe: szanse i wyzwania dla samorządów”, 10-11 maja 2022 r., Uniejów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Łącznik prostoliniowy 1"/>
          <p:cNvSpPr/>
          <p:nvPr/>
        </p:nvSpPr>
        <p:spPr>
          <a:xfrm flipH="1">
            <a:off x="503280" y="540000"/>
            <a:ext cx="2232720" cy="0"/>
          </a:xfrm>
          <a:prstGeom prst="line">
            <a:avLst/>
          </a:prstGeom>
          <a:noFill/>
          <a:ln w="18000">
            <a:solidFill>
              <a:srgbClr val="6667A0"/>
            </a:solidFill>
            <a:prstDash val="solid"/>
            <a:tailEnd type="arrow"/>
          </a:ln>
        </p:spPr>
        <p:txBody>
          <a:bodyPr vert="horz" wrap="none" lIns="99000" tIns="54000" rIns="99000" bIns="54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143768" y="540000"/>
            <a:ext cx="2380912" cy="503812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l-PL" sz="1400" b="0" i="0" u="none" strike="noStrike" kern="1200" cap="none" dirty="0">
                <a:ln>
                  <a:noFill/>
                </a:ln>
                <a:solidFill>
                  <a:srgbClr val="383E42"/>
                </a:solidFill>
                <a:latin typeface="Liberation Serif" pitchFamily="18"/>
                <a:ea typeface="Microsoft YaHei" pitchFamily="2"/>
                <a:cs typeface="Lucida Sans" pitchFamily="2"/>
              </a:rPr>
              <a:t>ulotki poświęcone architektom działającym w Gdyni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669040" y="288000"/>
            <a:ext cx="3090960" cy="4392000"/>
          </a:xfrm>
          <a:prstGeom prst="rect">
            <a:avLst/>
          </a:prstGeom>
          <a:noFill/>
          <a:ln w="3600">
            <a:solidFill>
              <a:srgbClr val="999999"/>
            </a:solidFill>
            <a:prstDash val="solid"/>
          </a:ln>
        </p:spPr>
      </p:pic>
      <p:sp>
        <p:nvSpPr>
          <p:cNvPr id="5" name="Dowolny kształt 4"/>
          <p:cNvSpPr/>
          <p:nvPr/>
        </p:nvSpPr>
        <p:spPr>
          <a:xfrm>
            <a:off x="0" y="5040000"/>
            <a:ext cx="10080000" cy="32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67A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6" name="Dowolny kształt 5"/>
          <p:cNvSpPr/>
          <p:nvPr/>
        </p:nvSpPr>
        <p:spPr>
          <a:xfrm>
            <a:off x="0" y="5040000"/>
            <a:ext cx="10080000" cy="32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67A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180000" y="5040000"/>
            <a:ext cx="9720000" cy="6303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None/>
              <a:tabLst/>
            </a:pP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MODERNISTYCZNE CENTRUM GDYNI W</a:t>
            </a:r>
            <a:r>
              <a:rPr lang="pl-PL" sz="1600" b="1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 </a:t>
            </a: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DRODZE NA ŚWIATOWĄ LISTĘ</a:t>
            </a:r>
            <a:r>
              <a:rPr lang="pl-PL" sz="1600" b="1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     </a:t>
            </a: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dr inż. arch. Marek Stępa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None/>
              <a:tabLst/>
            </a:pPr>
            <a:r>
              <a:rPr lang="pl-PL" sz="1600" b="0" i="0" u="none" strike="noStrike" kern="1200" cap="none">
                <a:ln>
                  <a:noFill/>
                </a:ln>
                <a:solidFill>
                  <a:srgbClr val="6667A0"/>
                </a:solidFill>
                <a:latin typeface="Liberation Serif" pitchFamily="18"/>
                <a:ea typeface="Microsoft YaHei" pitchFamily="2"/>
                <a:cs typeface="Lucida Sans" pitchFamily="2"/>
              </a:rPr>
              <a:t>"Dziedzictwo kulturowe: szanse i wyzwania dla samorządów”, 10-11 maja 2022 r., Uniejów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Łącznik prostoliniowy 1"/>
          <p:cNvSpPr/>
          <p:nvPr/>
        </p:nvSpPr>
        <p:spPr>
          <a:xfrm>
            <a:off x="7200000" y="3240000"/>
            <a:ext cx="2520000" cy="0"/>
          </a:xfrm>
          <a:prstGeom prst="line">
            <a:avLst/>
          </a:prstGeom>
          <a:noFill/>
          <a:ln w="18000">
            <a:solidFill>
              <a:srgbClr val="6667A0"/>
            </a:solidFill>
            <a:prstDash val="solid"/>
            <a:tailEnd type="arrow"/>
          </a:ln>
        </p:spPr>
        <p:txBody>
          <a:bodyPr vert="horz" wrap="none" lIns="99000" tIns="54000" rIns="99000" bIns="54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7331040" y="3240000"/>
            <a:ext cx="2677824" cy="71027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l-PL" sz="1400" b="0" i="0" u="none" strike="noStrike" kern="1200" cap="none" dirty="0">
                <a:ln>
                  <a:noFill/>
                </a:ln>
                <a:solidFill>
                  <a:srgbClr val="383E42"/>
                </a:solidFill>
                <a:latin typeface="Liberation Serif" pitchFamily="18"/>
                <a:ea typeface="Microsoft YaHei" pitchFamily="2"/>
                <a:cs typeface="Lucida Sans" pitchFamily="2"/>
              </a:rPr>
              <a:t>ul. Świętojańska,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l-PL" sz="1400" b="0" i="0" u="none" strike="noStrike" kern="1200" cap="none" dirty="0">
                <a:ln>
                  <a:noFill/>
                </a:ln>
                <a:solidFill>
                  <a:srgbClr val="383E42"/>
                </a:solidFill>
                <a:latin typeface="Liberation Serif" pitchFamily="18"/>
                <a:ea typeface="Microsoft YaHei" pitchFamily="2"/>
                <a:cs typeface="Lucida Sans" pitchFamily="2"/>
              </a:rPr>
              <a:t>jedna z osi układu urbanistycznego centrum Gdyni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77160" y="360000"/>
            <a:ext cx="6522840" cy="434952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Dowolny kształt 4"/>
          <p:cNvSpPr/>
          <p:nvPr/>
        </p:nvSpPr>
        <p:spPr>
          <a:xfrm>
            <a:off x="0" y="5040000"/>
            <a:ext cx="10080000" cy="32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67A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6" name="Dowolny kształt 5"/>
          <p:cNvSpPr/>
          <p:nvPr/>
        </p:nvSpPr>
        <p:spPr>
          <a:xfrm>
            <a:off x="0" y="5040000"/>
            <a:ext cx="10080000" cy="32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67A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163221" y="5010756"/>
            <a:ext cx="9720000" cy="6303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None/>
              <a:tabLst/>
            </a:pP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MODERNISTYCZNE CENTRUM GDYNI W</a:t>
            </a:r>
            <a:r>
              <a:rPr lang="pl-PL" sz="1600" b="1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 </a:t>
            </a: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DRODZE NA ŚWIATOWĄ LISTĘ</a:t>
            </a:r>
            <a:r>
              <a:rPr lang="pl-PL" sz="1600" b="1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     </a:t>
            </a: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dr inż. arch. Marek Stępa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None/>
              <a:tabLst/>
            </a:pPr>
            <a:r>
              <a:rPr lang="pl-PL" sz="1600" b="0" i="0" u="none" strike="noStrike" kern="1200" cap="none">
                <a:ln>
                  <a:noFill/>
                </a:ln>
                <a:solidFill>
                  <a:srgbClr val="6667A0"/>
                </a:solidFill>
                <a:latin typeface="Liberation Serif" pitchFamily="18"/>
                <a:ea typeface="Microsoft YaHei" pitchFamily="2"/>
                <a:cs typeface="Lucida Sans" pitchFamily="2"/>
              </a:rPr>
              <a:t>"Dziedzictwo kulturowe: szanse i wyzwania dla samorządów”, 10-11 maja 2022 r., Uniejów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14204" t="20062" r="6183" b="13220"/>
          <a:stretch>
            <a:fillRect/>
          </a:stretch>
        </p:blipFill>
        <p:spPr>
          <a:xfrm>
            <a:off x="360359" y="288360"/>
            <a:ext cx="9359640" cy="43196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ole tekstowe 2"/>
          <p:cNvSpPr txBox="1"/>
          <p:nvPr/>
        </p:nvSpPr>
        <p:spPr>
          <a:xfrm>
            <a:off x="6466319" y="4140000"/>
            <a:ext cx="3253679" cy="4680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l-PL" sz="2400" b="0" i="0" u="none" strike="noStrike" kern="1200" cap="none">
                <a:ln>
                  <a:noFill/>
                </a:ln>
                <a:solidFill>
                  <a:srgbClr val="EEEEEE"/>
                </a:solidFill>
                <a:latin typeface="Liberation Sans" pitchFamily="18"/>
                <a:ea typeface="Microsoft YaHei" pitchFamily="2"/>
                <a:cs typeface="Lucida Sans" pitchFamily="2"/>
              </a:rPr>
              <a:t>Dziękuję za uwagę</a:t>
            </a:r>
          </a:p>
        </p:txBody>
      </p:sp>
      <p:sp>
        <p:nvSpPr>
          <p:cNvPr id="4" name="Dowolny kształt 3"/>
          <p:cNvSpPr/>
          <p:nvPr/>
        </p:nvSpPr>
        <p:spPr>
          <a:xfrm>
            <a:off x="0" y="5040000"/>
            <a:ext cx="10080000" cy="32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67A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5" name="Dowolny kształt 4"/>
          <p:cNvSpPr/>
          <p:nvPr/>
        </p:nvSpPr>
        <p:spPr>
          <a:xfrm>
            <a:off x="0" y="5040000"/>
            <a:ext cx="10080000" cy="32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67A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180000" y="5040000"/>
            <a:ext cx="9720000" cy="6303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None/>
              <a:tabLst/>
            </a:pP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MODERNISTYCZNE CENTRUM GDYNI W</a:t>
            </a:r>
            <a:r>
              <a:rPr lang="pl-PL" sz="1600" b="1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 </a:t>
            </a: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DRODZE NA ŚWIATOWĄ LISTĘ</a:t>
            </a:r>
            <a:r>
              <a:rPr lang="pl-PL" sz="1600" b="1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     </a:t>
            </a: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dr inż. arch. Marek Stępa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None/>
              <a:tabLst/>
            </a:pPr>
            <a:r>
              <a:rPr lang="pl-PL" sz="1600" b="0" i="0" u="none" strike="noStrike" kern="1200" cap="none">
                <a:ln>
                  <a:noFill/>
                </a:ln>
                <a:solidFill>
                  <a:srgbClr val="6667A0"/>
                </a:solidFill>
                <a:latin typeface="Liberation Serif" pitchFamily="18"/>
                <a:ea typeface="Microsoft YaHei" pitchFamily="2"/>
                <a:cs typeface="Lucida Sans" pitchFamily="2"/>
              </a:rPr>
              <a:t>"Dziedzictwo kulturowe: szanse i wyzwania dla samorządów”, 10-11 maja 2022 r., Uniejów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Łącznik prostoliniowy 1"/>
          <p:cNvSpPr/>
          <p:nvPr/>
        </p:nvSpPr>
        <p:spPr>
          <a:xfrm flipV="1">
            <a:off x="720000" y="360000"/>
            <a:ext cx="0" cy="2520000"/>
          </a:xfrm>
          <a:prstGeom prst="line">
            <a:avLst/>
          </a:prstGeom>
          <a:noFill/>
          <a:ln w="18000">
            <a:solidFill>
              <a:srgbClr val="6667A0"/>
            </a:solidFill>
            <a:prstDash val="solid"/>
            <a:tailEnd type="arrow"/>
          </a:ln>
        </p:spPr>
        <p:txBody>
          <a:bodyPr vert="horz" wrap="none" lIns="99000" tIns="54000" rIns="99000" bIns="54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720000" y="494280"/>
            <a:ext cx="2617920" cy="7657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l-PL" sz="1400" b="0" i="0" u="none" strike="noStrike" kern="1200" cap="none">
                <a:ln>
                  <a:noFill/>
                </a:ln>
                <a:solidFill>
                  <a:srgbClr val="383E42"/>
                </a:solidFill>
                <a:latin typeface="Liberation Serif" pitchFamily="18"/>
                <a:ea typeface="Microsoft YaHei" pitchFamily="2"/>
                <a:cs typeface="Lucida Sans" pitchFamily="2"/>
              </a:rPr>
              <a:t>ulotki na temat zabytków Gdyni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66528"/>
          <a:stretch>
            <a:fillRect/>
          </a:stretch>
        </p:blipFill>
        <p:spPr>
          <a:xfrm>
            <a:off x="468000" y="845999"/>
            <a:ext cx="2719440" cy="387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870959" y="845999"/>
            <a:ext cx="2741039" cy="387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640680" y="845999"/>
            <a:ext cx="2731320" cy="387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Dowolny kształt 6"/>
          <p:cNvSpPr/>
          <p:nvPr/>
        </p:nvSpPr>
        <p:spPr>
          <a:xfrm>
            <a:off x="0" y="5040000"/>
            <a:ext cx="10080000" cy="32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67A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8" name="Dowolny kształt 7"/>
          <p:cNvSpPr/>
          <p:nvPr/>
        </p:nvSpPr>
        <p:spPr>
          <a:xfrm>
            <a:off x="0" y="5040000"/>
            <a:ext cx="10080000" cy="32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67A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180000" y="5040000"/>
            <a:ext cx="9720000" cy="6303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None/>
              <a:tabLst/>
            </a:pP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MODERNISTYCZNE CENTRUM GDYNI W</a:t>
            </a:r>
            <a:r>
              <a:rPr lang="pl-PL" sz="1600" b="1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 </a:t>
            </a: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DRODZE NA ŚWIATOWĄ LISTĘ</a:t>
            </a:r>
            <a:r>
              <a:rPr lang="pl-PL" sz="1600" b="1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     </a:t>
            </a: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dr inż. arch. Marek Stępa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None/>
              <a:tabLst/>
            </a:pPr>
            <a:r>
              <a:rPr lang="pl-PL" sz="1600" b="0" i="0" u="none" strike="noStrike" kern="1200" cap="none">
                <a:ln>
                  <a:noFill/>
                </a:ln>
                <a:solidFill>
                  <a:srgbClr val="6667A0"/>
                </a:solidFill>
                <a:latin typeface="Liberation Serif" pitchFamily="18"/>
                <a:ea typeface="Microsoft YaHei" pitchFamily="2"/>
                <a:cs typeface="Lucida Sans" pitchFamily="2"/>
              </a:rPr>
              <a:t>"Dziedzictwo kulturowe: szanse i wyzwania dla samorządów”, 10-11 maja 2022 r., Uniejów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7089120" y="494280"/>
            <a:ext cx="2257920" cy="7657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l-PL" sz="1400" b="0" i="0" u="none" strike="noStrike" kern="1200" cap="none">
                <a:ln>
                  <a:noFill/>
                </a:ln>
                <a:solidFill>
                  <a:srgbClr val="383E42"/>
                </a:solidFill>
                <a:latin typeface="Liberation Serif" pitchFamily="18"/>
                <a:ea typeface="Microsoft YaHei" pitchFamily="2"/>
                <a:cs typeface="Lucida Sans" pitchFamily="2"/>
              </a:rPr>
              <a:t>„Renowacje i Zabytki”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l-PL" sz="1400" b="0" i="0" u="none" strike="noStrike" kern="1200" cap="none">
                <a:ln>
                  <a:noFill/>
                </a:ln>
                <a:solidFill>
                  <a:srgbClr val="383E42"/>
                </a:solidFill>
                <a:latin typeface="Liberation Serif" pitchFamily="18"/>
                <a:ea typeface="Microsoft YaHei" pitchFamily="2"/>
                <a:cs typeface="Lucida Sans" pitchFamily="2"/>
              </a:rPr>
              <a:t>nr 4/2010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936000" y="563400"/>
            <a:ext cx="1974600" cy="7657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l-PL" sz="1400" b="0" i="0" u="none" strike="noStrike" kern="1200" cap="none">
                <a:ln>
                  <a:noFill/>
                </a:ln>
                <a:solidFill>
                  <a:srgbClr val="383E42"/>
                </a:solidFill>
                <a:latin typeface="Liberation Serif" pitchFamily="18"/>
                <a:ea typeface="Microsoft YaHei" pitchFamily="2"/>
                <a:cs typeface="Lucida Sans" pitchFamily="2"/>
              </a:rPr>
              <a:t>„Spotkania z zabytkami”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l-PL" sz="1400" b="0" i="0" u="none" strike="noStrike" kern="1200" cap="none">
                <a:ln>
                  <a:noFill/>
                </a:ln>
                <a:solidFill>
                  <a:srgbClr val="383E42"/>
                </a:solidFill>
                <a:latin typeface="Liberation Serif" pitchFamily="18"/>
                <a:ea typeface="Microsoft YaHei" pitchFamily="2"/>
                <a:cs typeface="Lucida Sans" pitchFamily="2"/>
              </a:rPr>
              <a:t>nr 2/2003</a:t>
            </a:r>
          </a:p>
        </p:txBody>
      </p:sp>
      <p:sp>
        <p:nvSpPr>
          <p:cNvPr id="4" name="Łącznik prostoliniowy 3"/>
          <p:cNvSpPr/>
          <p:nvPr/>
        </p:nvSpPr>
        <p:spPr>
          <a:xfrm flipV="1">
            <a:off x="3996000" y="540000"/>
            <a:ext cx="0" cy="1992600"/>
          </a:xfrm>
          <a:prstGeom prst="line">
            <a:avLst/>
          </a:prstGeom>
          <a:noFill/>
          <a:ln w="18000">
            <a:solidFill>
              <a:srgbClr val="6667A0"/>
            </a:solidFill>
            <a:prstDash val="solid"/>
            <a:tailEnd type="arrow"/>
          </a:ln>
        </p:spPr>
        <p:txBody>
          <a:bodyPr vert="horz" wrap="none" lIns="99000" tIns="54000" rIns="99000" bIns="54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3996000" y="540000"/>
            <a:ext cx="1794960" cy="7200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l-PL" sz="1400" b="0" i="0" u="none" strike="noStrike" kern="1200" cap="none">
                <a:ln>
                  <a:noFill/>
                </a:ln>
                <a:solidFill>
                  <a:srgbClr val="383E42"/>
                </a:solidFill>
                <a:latin typeface="Liberation Serif" pitchFamily="18"/>
                <a:ea typeface="Microsoft YaHei" pitchFamily="2"/>
                <a:cs typeface="Lucida Sans" pitchFamily="2"/>
              </a:rPr>
              <a:t>„Urbanista”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l-PL" sz="1400" b="0" i="0" u="none" strike="noStrike" kern="1200" cap="none">
                <a:ln>
                  <a:noFill/>
                </a:ln>
                <a:solidFill>
                  <a:srgbClr val="383E42"/>
                </a:solidFill>
                <a:latin typeface="Liberation Serif" pitchFamily="18"/>
                <a:ea typeface="Microsoft YaHei" pitchFamily="2"/>
                <a:cs typeface="Lucida Sans" pitchFamily="2"/>
              </a:rPr>
              <a:t>nr  2/2006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754079" y="1080000"/>
            <a:ext cx="2577240" cy="36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Łącznik prostoliniowy 6"/>
          <p:cNvSpPr/>
          <p:nvPr/>
        </p:nvSpPr>
        <p:spPr>
          <a:xfrm flipV="1">
            <a:off x="972000" y="544680"/>
            <a:ext cx="0" cy="1992600"/>
          </a:xfrm>
          <a:prstGeom prst="line">
            <a:avLst/>
          </a:prstGeom>
          <a:noFill/>
          <a:ln w="18000">
            <a:solidFill>
              <a:srgbClr val="6667A0"/>
            </a:solidFill>
            <a:prstDash val="solid"/>
            <a:tailEnd type="arrow"/>
          </a:ln>
        </p:spPr>
        <p:txBody>
          <a:bodyPr vert="horz" wrap="none" lIns="99000" tIns="54000" rIns="99000" bIns="54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8" name="Łącznik prostoliniowy 7"/>
          <p:cNvSpPr/>
          <p:nvPr/>
        </p:nvSpPr>
        <p:spPr>
          <a:xfrm flipV="1">
            <a:off x="7056000" y="544680"/>
            <a:ext cx="0" cy="1992600"/>
          </a:xfrm>
          <a:prstGeom prst="line">
            <a:avLst/>
          </a:prstGeom>
          <a:noFill/>
          <a:ln w="18000">
            <a:solidFill>
              <a:srgbClr val="6667A0"/>
            </a:solidFill>
            <a:prstDash val="solid"/>
            <a:tailEnd type="arrow"/>
          </a:ln>
        </p:spPr>
        <p:txBody>
          <a:bodyPr vert="horz" wrap="none" lIns="99000" tIns="54000" rIns="99000" bIns="54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12440" y="1080000"/>
            <a:ext cx="2651760" cy="36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802200" y="1080000"/>
            <a:ext cx="2562840" cy="36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Dowolny kształt 10"/>
          <p:cNvSpPr/>
          <p:nvPr/>
        </p:nvSpPr>
        <p:spPr>
          <a:xfrm>
            <a:off x="0" y="5040000"/>
            <a:ext cx="10080000" cy="32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67A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2" name="Dowolny kształt 11"/>
          <p:cNvSpPr/>
          <p:nvPr/>
        </p:nvSpPr>
        <p:spPr>
          <a:xfrm>
            <a:off x="0" y="5040000"/>
            <a:ext cx="10080000" cy="32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67A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180000" y="5040000"/>
            <a:ext cx="9720000" cy="6303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None/>
              <a:tabLst/>
            </a:pP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MODERNISTYCZNE CENTRUM GDYNI W</a:t>
            </a:r>
            <a:r>
              <a:rPr lang="pl-PL" sz="1600" b="1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 </a:t>
            </a: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DRODZE NA ŚWIATOWĄ LISTĘ</a:t>
            </a:r>
            <a:r>
              <a:rPr lang="pl-PL" sz="1600" b="1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     </a:t>
            </a: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dr inż. arch. Marek Stępa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None/>
              <a:tabLst/>
            </a:pPr>
            <a:r>
              <a:rPr lang="pl-PL" sz="1600" b="0" i="0" u="none" strike="noStrike" kern="1200" cap="none">
                <a:ln>
                  <a:noFill/>
                </a:ln>
                <a:solidFill>
                  <a:srgbClr val="6667A0"/>
                </a:solidFill>
                <a:latin typeface="Liberation Serif" pitchFamily="18"/>
                <a:ea typeface="Microsoft YaHei" pitchFamily="2"/>
                <a:cs typeface="Lucida Sans" pitchFamily="2"/>
              </a:rPr>
              <a:t>"Dziedzictwo kulturowe: szanse i wyzwania dla samorządów”, 10-11 maja 2022 r., Uniejów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96000" y="762120"/>
            <a:ext cx="1440000" cy="12697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l-PL" sz="1400" b="0" i="0" u="none" strike="noStrike" kern="1200" cap="none">
                <a:ln>
                  <a:noFill/>
                </a:ln>
                <a:solidFill>
                  <a:srgbClr val="383E42"/>
                </a:solidFill>
                <a:latin typeface="Liberation Serif" pitchFamily="18"/>
                <a:ea typeface="Microsoft YaHei" pitchFamily="2"/>
                <a:cs typeface="Lucida Sans" pitchFamily="2"/>
              </a:rPr>
              <a:t>Przewodnik architektoniczny „Danzig (Gdańsk Sopot Gdynia)”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l-PL" sz="1400" b="0" i="0" u="none" strike="noStrike" kern="1200" cap="none">
                <a:ln>
                  <a:noFill/>
                </a:ln>
                <a:solidFill>
                  <a:srgbClr val="383E42"/>
                </a:solidFill>
                <a:latin typeface="Liberation Serif" pitchFamily="18"/>
                <a:ea typeface="Microsoft YaHei" pitchFamily="2"/>
                <a:cs typeface="Lucida Sans" pitchFamily="2"/>
              </a:rPr>
              <a:t>2016</a:t>
            </a:r>
          </a:p>
        </p:txBody>
      </p:sp>
      <p:sp>
        <p:nvSpPr>
          <p:cNvPr id="3" name="Łącznik prostoliniowy 2"/>
          <p:cNvSpPr/>
          <p:nvPr/>
        </p:nvSpPr>
        <p:spPr>
          <a:xfrm flipH="1">
            <a:off x="383400" y="756000"/>
            <a:ext cx="1992600" cy="0"/>
          </a:xfrm>
          <a:prstGeom prst="line">
            <a:avLst/>
          </a:prstGeom>
          <a:noFill/>
          <a:ln w="18000">
            <a:solidFill>
              <a:srgbClr val="6667A0"/>
            </a:solidFill>
            <a:prstDash val="solid"/>
            <a:tailEnd type="arrow"/>
          </a:ln>
        </p:spPr>
        <p:txBody>
          <a:bodyPr vert="horz" wrap="none" lIns="99000" tIns="54000" rIns="99000" bIns="54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4" name="Dowolny kształt 3"/>
          <p:cNvSpPr/>
          <p:nvPr/>
        </p:nvSpPr>
        <p:spPr>
          <a:xfrm>
            <a:off x="0" y="5040000"/>
            <a:ext cx="10080000" cy="32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67A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5" name="Dowolny kształt 4"/>
          <p:cNvSpPr/>
          <p:nvPr/>
        </p:nvSpPr>
        <p:spPr>
          <a:xfrm>
            <a:off x="0" y="5040000"/>
            <a:ext cx="10080000" cy="32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67A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180000" y="5040000"/>
            <a:ext cx="9720000" cy="6303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None/>
              <a:tabLst/>
            </a:pP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MODERNISTYCZNE CENTRUM GDYNI W</a:t>
            </a:r>
            <a:r>
              <a:rPr lang="pl-PL" sz="1600" b="1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 </a:t>
            </a: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DRODZE NA ŚWIATOWĄ LISTĘ</a:t>
            </a:r>
            <a:r>
              <a:rPr lang="pl-PL" sz="1600" b="1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     </a:t>
            </a: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dr inż. arch. Marek Stępa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None/>
              <a:tabLst/>
            </a:pPr>
            <a:r>
              <a:rPr lang="pl-PL" sz="1600" b="0" i="0" u="none" strike="noStrike" kern="1200" cap="none">
                <a:ln>
                  <a:noFill/>
                </a:ln>
                <a:solidFill>
                  <a:srgbClr val="6667A0"/>
                </a:solidFill>
                <a:latin typeface="Liberation Serif" pitchFamily="18"/>
                <a:ea typeface="Microsoft YaHei" pitchFamily="2"/>
                <a:cs typeface="Lucida Sans" pitchFamily="2"/>
              </a:rPr>
              <a:t>"Dziedzictwo kulturowe: szanse i wyzwania dla samorządów”, 10-11 maja 2022 r., Uniejów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790640" y="402120"/>
            <a:ext cx="2490120" cy="431388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pole tekstowe 7"/>
          <p:cNvSpPr txBox="1"/>
          <p:nvPr/>
        </p:nvSpPr>
        <p:spPr>
          <a:xfrm>
            <a:off x="5760000" y="710280"/>
            <a:ext cx="1440000" cy="12697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l-PL" sz="1400" b="0" i="0" u="none" strike="noStrike" kern="1200" cap="none">
                <a:ln>
                  <a:noFill/>
                </a:ln>
                <a:solidFill>
                  <a:srgbClr val="383E42"/>
                </a:solidFill>
                <a:latin typeface="Liberation Serif" pitchFamily="18"/>
                <a:ea typeface="Microsoft YaHei" pitchFamily="2"/>
                <a:cs typeface="Lucida Sans" pitchFamily="2"/>
              </a:rPr>
              <a:t>Przewodnik architektoniczny „Gdynia”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l-PL" sz="1400" b="0" i="0" u="none" strike="noStrike" kern="1200" cap="none">
                <a:ln>
                  <a:noFill/>
                </a:ln>
                <a:solidFill>
                  <a:srgbClr val="383E42"/>
                </a:solidFill>
                <a:latin typeface="Liberation Serif" pitchFamily="18"/>
                <a:ea typeface="Microsoft YaHei" pitchFamily="2"/>
                <a:cs typeface="Lucida Sans" pitchFamily="2"/>
              </a:rPr>
              <a:t>2020</a:t>
            </a:r>
          </a:p>
        </p:txBody>
      </p:sp>
      <p:sp>
        <p:nvSpPr>
          <p:cNvPr id="9" name="Łącznik prostoliniowy 8"/>
          <p:cNvSpPr/>
          <p:nvPr/>
        </p:nvSpPr>
        <p:spPr>
          <a:xfrm flipH="1">
            <a:off x="5783399" y="704160"/>
            <a:ext cx="1992601" cy="0"/>
          </a:xfrm>
          <a:prstGeom prst="line">
            <a:avLst/>
          </a:prstGeom>
          <a:noFill/>
          <a:ln w="18000">
            <a:solidFill>
              <a:srgbClr val="6667A0"/>
            </a:solidFill>
            <a:prstDash val="solid"/>
            <a:tailEnd type="arrow"/>
          </a:ln>
        </p:spPr>
        <p:txBody>
          <a:bodyPr vert="horz" wrap="none" lIns="99000" tIns="54000" rIns="99000" bIns="54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115240" y="2744639"/>
            <a:ext cx="2156760" cy="1971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7376760" y="402120"/>
            <a:ext cx="2368800" cy="4313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Łącznik prostoliniowy 1"/>
          <p:cNvSpPr/>
          <p:nvPr/>
        </p:nvSpPr>
        <p:spPr>
          <a:xfrm flipH="1">
            <a:off x="1079280" y="478800"/>
            <a:ext cx="2232719" cy="0"/>
          </a:xfrm>
          <a:prstGeom prst="line">
            <a:avLst/>
          </a:prstGeom>
          <a:noFill/>
          <a:ln w="18000">
            <a:solidFill>
              <a:srgbClr val="6667A0"/>
            </a:solidFill>
            <a:prstDash val="solid"/>
            <a:tailEnd type="arrow"/>
          </a:ln>
        </p:spPr>
        <p:txBody>
          <a:bodyPr vert="horz" wrap="none" lIns="99000" tIns="54000" rIns="99000" bIns="54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436679" y="502200"/>
            <a:ext cx="2781000" cy="7657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l-PL" sz="1400" b="0" i="0" u="none" strike="noStrike" kern="1200" cap="none">
                <a:ln>
                  <a:noFill/>
                </a:ln>
                <a:solidFill>
                  <a:srgbClr val="383E42"/>
                </a:solidFill>
                <a:latin typeface="Liberation Serif" pitchFamily="18"/>
                <a:ea typeface="Microsoft YaHei" pitchFamily="2"/>
                <a:cs typeface="Lucida Sans" pitchFamily="2"/>
              </a:rPr>
              <a:t>prace konserwatorskie</a:t>
            </a:r>
          </a:p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l-PL" sz="1400" b="0" i="0" u="none" strike="noStrike" kern="1200" cap="none">
                <a:ln>
                  <a:noFill/>
                </a:ln>
                <a:solidFill>
                  <a:srgbClr val="383E42"/>
                </a:solidFill>
                <a:latin typeface="Liberation Serif" pitchFamily="18"/>
                <a:ea typeface="Microsoft YaHei" pitchFamily="2"/>
                <a:cs typeface="Lucida Sans" pitchFamily="2"/>
              </a:rPr>
              <a:t>dofinansowane z budżetu</a:t>
            </a:r>
          </a:p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l-PL" sz="1400" b="0" i="0" u="none" strike="noStrike" kern="1200" cap="none">
                <a:ln>
                  <a:noFill/>
                </a:ln>
                <a:solidFill>
                  <a:srgbClr val="383E42"/>
                </a:solidFill>
                <a:latin typeface="Liberation Serif" pitchFamily="18"/>
                <a:ea typeface="Microsoft YaHei" pitchFamily="2"/>
                <a:cs typeface="Lucida Sans" pitchFamily="2"/>
              </a:rPr>
              <a:t>Miasta Gdyni</a:t>
            </a:r>
          </a:p>
        </p:txBody>
      </p:sp>
      <p:sp>
        <p:nvSpPr>
          <p:cNvPr id="4" name="Dowolny kształt 3"/>
          <p:cNvSpPr/>
          <p:nvPr/>
        </p:nvSpPr>
        <p:spPr>
          <a:xfrm>
            <a:off x="0" y="5040000"/>
            <a:ext cx="10080000" cy="32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67A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5" name="Dowolny kształt 4"/>
          <p:cNvSpPr/>
          <p:nvPr/>
        </p:nvSpPr>
        <p:spPr>
          <a:xfrm>
            <a:off x="0" y="5040000"/>
            <a:ext cx="10080000" cy="32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67A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180000" y="5040000"/>
            <a:ext cx="9720000" cy="6303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None/>
              <a:tabLst/>
            </a:pP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MODERNISTYCZNE CENTRUM GDYNI W</a:t>
            </a:r>
            <a:r>
              <a:rPr lang="pl-PL" sz="1600" b="1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 </a:t>
            </a: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DRODZE NA ŚWIATOWĄ LISTĘ</a:t>
            </a:r>
            <a:r>
              <a:rPr lang="pl-PL" sz="1600" b="1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     </a:t>
            </a: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dr inż. arch. Marek Stępa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None/>
              <a:tabLst/>
            </a:pPr>
            <a:r>
              <a:rPr lang="pl-PL" sz="1600" b="0" i="0" u="none" strike="noStrike" kern="1200" cap="none">
                <a:ln>
                  <a:noFill/>
                </a:ln>
                <a:solidFill>
                  <a:srgbClr val="6667A0"/>
                </a:solidFill>
                <a:latin typeface="Liberation Serif" pitchFamily="18"/>
                <a:ea typeface="Microsoft YaHei" pitchFamily="2"/>
                <a:cs typeface="Lucida Sans" pitchFamily="2"/>
              </a:rPr>
              <a:t>"Dziedzictwo kulturowe: szanse i wyzwania dla samorządów”, 10-11 maja 2022 r., Uniejów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276000" y="270360"/>
            <a:ext cx="6119279" cy="4589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35760" y="1193759"/>
            <a:ext cx="2460240" cy="36662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Łącznik prostoliniowy 1"/>
          <p:cNvSpPr/>
          <p:nvPr/>
        </p:nvSpPr>
        <p:spPr>
          <a:xfrm flipH="1">
            <a:off x="1007280" y="730799"/>
            <a:ext cx="2232720" cy="0"/>
          </a:xfrm>
          <a:prstGeom prst="line">
            <a:avLst/>
          </a:prstGeom>
          <a:noFill/>
          <a:ln w="18000">
            <a:solidFill>
              <a:srgbClr val="6667A0"/>
            </a:solidFill>
            <a:prstDash val="solid"/>
            <a:tailEnd type="arrow"/>
          </a:ln>
        </p:spPr>
        <p:txBody>
          <a:bodyPr vert="horz" wrap="none" lIns="99000" tIns="54000" rIns="99000" bIns="54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1044000" y="754199"/>
            <a:ext cx="2160000" cy="19404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l-PL" sz="1400" b="0" i="0" u="none" strike="noStrike" kern="1200" cap="none">
                <a:ln>
                  <a:noFill/>
                </a:ln>
                <a:solidFill>
                  <a:srgbClr val="383E42"/>
                </a:solidFill>
                <a:latin typeface="Liberation Serif" pitchFamily="18"/>
                <a:ea typeface="Microsoft YaHei" pitchFamily="2"/>
                <a:cs typeface="Lucida Sans" pitchFamily="2"/>
              </a:rPr>
              <a:t>budynek Sądu Rejonowego,</a:t>
            </a:r>
          </a:p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l-PL" sz="1400" b="0" i="0" u="none" strike="noStrike" kern="1200" cap="none">
                <a:ln>
                  <a:noFill/>
                </a:ln>
                <a:solidFill>
                  <a:srgbClr val="383E42"/>
                </a:solidFill>
                <a:latin typeface="Liberation Serif" pitchFamily="18"/>
                <a:ea typeface="Microsoft YaHei" pitchFamily="2"/>
                <a:cs typeface="Lucida Sans" pitchFamily="2"/>
              </a:rPr>
              <a:t>Plac Konstytucji 5</a:t>
            </a:r>
          </a:p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000" b="0" i="0" u="none" strike="noStrike" kern="1200" cap="none">
              <a:ln>
                <a:noFill/>
              </a:ln>
              <a:solidFill>
                <a:srgbClr val="383E42"/>
              </a:solidFill>
              <a:latin typeface="Liberation Serif" pitchFamily="18"/>
              <a:ea typeface="Microsoft YaHei" pitchFamily="2"/>
              <a:cs typeface="Lucida Sans" pitchFamily="2"/>
            </a:endParaRPr>
          </a:p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000" b="0" i="0" u="none" strike="noStrike" kern="1200" cap="none">
              <a:ln>
                <a:noFill/>
              </a:ln>
              <a:solidFill>
                <a:srgbClr val="383E42"/>
              </a:solidFill>
              <a:latin typeface="Liberation Serif" pitchFamily="18"/>
              <a:ea typeface="Microsoft YaHei" pitchFamily="2"/>
              <a:cs typeface="Lucida Sans" pitchFamily="2"/>
            </a:endParaRPr>
          </a:p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000" b="0" i="0" u="none" strike="noStrike" kern="1200" cap="none">
              <a:ln>
                <a:noFill/>
              </a:ln>
              <a:solidFill>
                <a:srgbClr val="383E42"/>
              </a:solidFill>
              <a:latin typeface="Liberation Serif" pitchFamily="18"/>
              <a:ea typeface="Microsoft YaHei" pitchFamily="2"/>
              <a:cs typeface="Lucida Sans" pitchFamily="2"/>
            </a:endParaRPr>
          </a:p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000" b="0" i="0" u="none" strike="noStrike" kern="1200" cap="none">
              <a:ln>
                <a:noFill/>
              </a:ln>
              <a:solidFill>
                <a:srgbClr val="383E42"/>
              </a:solidFill>
              <a:latin typeface="Liberation Serif" pitchFamily="18"/>
              <a:ea typeface="Microsoft YaHei" pitchFamily="2"/>
              <a:cs typeface="Lucida Sans" pitchFamily="2"/>
            </a:endParaRPr>
          </a:p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000" b="0" i="0" u="none" strike="noStrike" kern="1200" cap="none">
              <a:ln>
                <a:noFill/>
              </a:ln>
              <a:solidFill>
                <a:srgbClr val="383E42"/>
              </a:solidFill>
              <a:latin typeface="Liberation Serif" pitchFamily="18"/>
              <a:ea typeface="Microsoft YaHei" pitchFamily="2"/>
              <a:cs typeface="Lucida Sans" pitchFamily="2"/>
            </a:endParaRPr>
          </a:p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000" b="0" i="0" u="none" strike="noStrike" kern="1200" cap="none">
              <a:ln>
                <a:noFill/>
              </a:ln>
              <a:solidFill>
                <a:srgbClr val="383E42"/>
              </a:solidFill>
              <a:latin typeface="Liberation Serif" pitchFamily="18"/>
              <a:ea typeface="Microsoft YaHei" pitchFamily="2"/>
              <a:cs typeface="Lucida Sans" pitchFamily="2"/>
            </a:endParaRPr>
          </a:p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000" b="0" i="0" u="none" strike="noStrike" kern="1200" cap="none">
              <a:ln>
                <a:noFill/>
              </a:ln>
              <a:solidFill>
                <a:srgbClr val="383E42"/>
              </a:solidFill>
              <a:latin typeface="Liberation Serif" pitchFamily="18"/>
              <a:ea typeface="Microsoft YaHei" pitchFamily="2"/>
              <a:cs typeface="Lucida Sans" pitchFamily="2"/>
            </a:endParaRPr>
          </a:p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000" b="0" i="0" u="none" strike="noStrike" kern="1200" cap="none">
              <a:ln>
                <a:noFill/>
              </a:ln>
              <a:solidFill>
                <a:srgbClr val="383E42"/>
              </a:solidFill>
              <a:latin typeface="Liberation Serif" pitchFamily="18"/>
              <a:ea typeface="Microsoft YaHei" pitchFamily="2"/>
              <a:cs typeface="Lucida Sans" pitchFamily="2"/>
            </a:endParaRPr>
          </a:p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l-PL" sz="1000" b="0" i="0" u="none" strike="noStrike" kern="1200" cap="none">
                <a:ln>
                  <a:noFill/>
                </a:ln>
                <a:solidFill>
                  <a:srgbClr val="383E42"/>
                </a:solidFill>
                <a:latin typeface="Liberation Serif" pitchFamily="18"/>
                <a:ea typeface="Microsoft YaHei" pitchFamily="2"/>
                <a:cs typeface="Lucida Sans" pitchFamily="2"/>
              </a:rPr>
              <a:t>(fot. B. Ponikiewski)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240000" y="360000"/>
            <a:ext cx="6480000" cy="432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60920" y="2700000"/>
            <a:ext cx="2966039" cy="19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Dowolny kształt 5"/>
          <p:cNvSpPr/>
          <p:nvPr/>
        </p:nvSpPr>
        <p:spPr>
          <a:xfrm>
            <a:off x="0" y="5040000"/>
            <a:ext cx="10080000" cy="32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67A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7" name="Dowolny kształt 6"/>
          <p:cNvSpPr/>
          <p:nvPr/>
        </p:nvSpPr>
        <p:spPr>
          <a:xfrm>
            <a:off x="0" y="5040000"/>
            <a:ext cx="10080000" cy="32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67A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180000" y="5040000"/>
            <a:ext cx="9720000" cy="6303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None/>
              <a:tabLst/>
            </a:pP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MODERNISTYCZNE CENTRUM GDYNI W</a:t>
            </a:r>
            <a:r>
              <a:rPr lang="pl-PL" sz="1600" b="1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 </a:t>
            </a: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DRODZE NA ŚWIATOWĄ LISTĘ</a:t>
            </a:r>
            <a:r>
              <a:rPr lang="pl-PL" sz="1600" b="1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     </a:t>
            </a: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dr inż. arch. Marek Stępa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None/>
              <a:tabLst/>
            </a:pPr>
            <a:r>
              <a:rPr lang="pl-PL" sz="1600" b="0" i="0" u="none" strike="noStrike" kern="1200" cap="none">
                <a:ln>
                  <a:noFill/>
                </a:ln>
                <a:solidFill>
                  <a:srgbClr val="6667A0"/>
                </a:solidFill>
                <a:latin typeface="Liberation Serif" pitchFamily="18"/>
                <a:ea typeface="Microsoft YaHei" pitchFamily="2"/>
                <a:cs typeface="Lucida Sans" pitchFamily="2"/>
              </a:rPr>
              <a:t>"Dziedzictwo kulturowe: szanse i wyzwania dla samorządów”, 10-11 maja 2022 r., Uniejów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Łącznik prostoliniowy 1"/>
          <p:cNvSpPr/>
          <p:nvPr/>
        </p:nvSpPr>
        <p:spPr>
          <a:xfrm flipH="1">
            <a:off x="1007280" y="730799"/>
            <a:ext cx="2232720" cy="0"/>
          </a:xfrm>
          <a:prstGeom prst="line">
            <a:avLst/>
          </a:prstGeom>
          <a:noFill/>
          <a:ln w="18000">
            <a:solidFill>
              <a:srgbClr val="6667A0"/>
            </a:solidFill>
            <a:prstDash val="solid"/>
            <a:tailEnd type="arrow"/>
          </a:ln>
        </p:spPr>
        <p:txBody>
          <a:bodyPr vert="horz" wrap="none" lIns="99000" tIns="54000" rIns="99000" bIns="54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1007999" y="754199"/>
            <a:ext cx="2160000" cy="7657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l-PL" sz="1400" b="0" i="0" u="none" strike="noStrike" kern="1200" cap="none">
                <a:ln>
                  <a:noFill/>
                </a:ln>
                <a:solidFill>
                  <a:srgbClr val="383E42"/>
                </a:solidFill>
                <a:latin typeface="Liberation Serif" pitchFamily="18"/>
                <a:ea typeface="Microsoft YaHei" pitchFamily="2"/>
                <a:cs typeface="Lucida Sans" pitchFamily="2"/>
              </a:rPr>
              <a:t>Uniwersytet Morski,</a:t>
            </a:r>
          </a:p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l-PL" sz="1400" b="0" i="0" u="none" strike="noStrike" kern="1200" cap="none">
                <a:ln>
                  <a:noFill/>
                </a:ln>
                <a:solidFill>
                  <a:srgbClr val="383E42"/>
                </a:solidFill>
                <a:latin typeface="Liberation Serif" pitchFamily="18"/>
                <a:ea typeface="Microsoft YaHei" pitchFamily="2"/>
                <a:cs typeface="Lucida Sans" pitchFamily="2"/>
              </a:rPr>
              <a:t>ul. Morska 81-87</a:t>
            </a:r>
          </a:p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600" b="0" i="0" u="none" strike="noStrike" kern="1200" cap="none">
              <a:ln>
                <a:noFill/>
              </a:ln>
              <a:solidFill>
                <a:srgbClr val="383E42"/>
              </a:solidFill>
              <a:latin typeface="Liberation Serif" pitchFamily="18"/>
              <a:ea typeface="Microsoft YaHei" pitchFamily="2"/>
              <a:cs typeface="Lucida Sans" pitchFamily="2"/>
            </a:endParaRPr>
          </a:p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l-PL" sz="1000" b="0" i="0" u="none" strike="noStrike" kern="1200" cap="none">
                <a:ln>
                  <a:noFill/>
                </a:ln>
                <a:solidFill>
                  <a:srgbClr val="383E42"/>
                </a:solidFill>
                <a:latin typeface="Liberation Serif" pitchFamily="18"/>
                <a:ea typeface="Microsoft YaHei" pitchFamily="2"/>
                <a:cs typeface="Lucida Sans" pitchFamily="2"/>
              </a:rPr>
              <a:t>(fot. B. Ponikiewski)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248280" y="360000"/>
            <a:ext cx="6471720" cy="43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97119" y="1440000"/>
            <a:ext cx="2162880" cy="32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Dowolny kształt 5"/>
          <p:cNvSpPr/>
          <p:nvPr/>
        </p:nvSpPr>
        <p:spPr>
          <a:xfrm>
            <a:off x="0" y="5040000"/>
            <a:ext cx="10080000" cy="32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67A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7" name="Dowolny kształt 6"/>
          <p:cNvSpPr/>
          <p:nvPr/>
        </p:nvSpPr>
        <p:spPr>
          <a:xfrm>
            <a:off x="0" y="5040000"/>
            <a:ext cx="10080000" cy="32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67A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180000" y="5040000"/>
            <a:ext cx="9720000" cy="6303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None/>
              <a:tabLst/>
            </a:pP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MODERNISTYCZNE CENTRUM GDYNI W</a:t>
            </a:r>
            <a:r>
              <a:rPr lang="pl-PL" sz="1600" b="1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 </a:t>
            </a: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DRODZE NA ŚWIATOWĄ LISTĘ</a:t>
            </a:r>
            <a:r>
              <a:rPr lang="pl-PL" sz="1600" b="1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     </a:t>
            </a:r>
            <a:r>
              <a:rPr lang="pl-PL" sz="1600" b="0" i="0" u="none" strike="noStrike" kern="1200" cap="none">
                <a:ln>
                  <a:noFill/>
                </a:ln>
                <a:solidFill>
                  <a:srgbClr val="F0EEE9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rPr>
              <a:t>dr inż. arch. Marek Stępa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None/>
              <a:tabLst/>
            </a:pPr>
            <a:r>
              <a:rPr lang="pl-PL" sz="1600" b="0" i="0" u="none" strike="noStrike" kern="1200" cap="none">
                <a:ln>
                  <a:noFill/>
                </a:ln>
                <a:solidFill>
                  <a:srgbClr val="6667A0"/>
                </a:solidFill>
                <a:latin typeface="Liberation Serif" pitchFamily="18"/>
                <a:ea typeface="Microsoft YaHei" pitchFamily="2"/>
                <a:cs typeface="Lucida Sans" pitchFamily="2"/>
              </a:rPr>
              <a:t>"Dziedzictwo kulturowe: szanse i wyzwania dla samorządów”, 10-11 maja 2022 r., Uniejów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omyślny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685</TotalTime>
  <Words>1267</Words>
  <Application>Microsoft Office PowerPoint</Application>
  <PresentationFormat>Niestandardowy</PresentationFormat>
  <Paragraphs>153</Paragraphs>
  <Slides>30</Slides>
  <Notes>30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30</vt:i4>
      </vt:variant>
    </vt:vector>
  </HeadingPairs>
  <TitlesOfParts>
    <vt:vector size="31" baseType="lpstr">
      <vt:lpstr>Domyślny</vt:lpstr>
      <vt:lpstr>MODERNISTYCZNE CENTRUM GDYNI w drodze na światową listę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MODERNISTYCZNE CENTRUM GDYNI w drodze na światową listę</dc:title>
  <dc:creator>Andrzej Szoszkiewicz</dc:creator>
  <cp:lastModifiedBy>Andrzej Szoszkiewicz</cp:lastModifiedBy>
  <cp:revision>46</cp:revision>
  <dcterms:created xsi:type="dcterms:W3CDTF">2022-04-05T10:41:36Z</dcterms:created>
  <dcterms:modified xsi:type="dcterms:W3CDTF">2022-05-19T15:35:56Z</dcterms:modified>
</cp:coreProperties>
</file>