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5" r:id="rId3"/>
    <p:sldId id="272" r:id="rId4"/>
    <p:sldId id="263" r:id="rId5"/>
    <p:sldId id="284" r:id="rId6"/>
    <p:sldId id="286" r:id="rId7"/>
    <p:sldId id="287" r:id="rId8"/>
    <p:sldId id="288" r:id="rId9"/>
    <p:sldId id="289" r:id="rId10"/>
    <p:sldId id="257" r:id="rId11"/>
    <p:sldId id="267" r:id="rId12"/>
    <p:sldId id="258" r:id="rId13"/>
    <p:sldId id="259" r:id="rId14"/>
    <p:sldId id="285" r:id="rId15"/>
    <p:sldId id="296" r:id="rId16"/>
    <p:sldId id="260" r:id="rId17"/>
    <p:sldId id="261" r:id="rId18"/>
    <p:sldId id="266" r:id="rId19"/>
    <p:sldId id="283" r:id="rId20"/>
    <p:sldId id="294" r:id="rId21"/>
    <p:sldId id="293" r:id="rId22"/>
    <p:sldId id="278" r:id="rId23"/>
    <p:sldId id="269" r:id="rId24"/>
    <p:sldId id="268" r:id="rId25"/>
    <p:sldId id="273" r:id="rId26"/>
    <p:sldId id="279" r:id="rId27"/>
    <p:sldId id="280" r:id="rId28"/>
    <p:sldId id="281" r:id="rId29"/>
    <p:sldId id="300" r:id="rId30"/>
    <p:sldId id="275" r:id="rId31"/>
    <p:sldId id="276" r:id="rId32"/>
    <p:sldId id="282" r:id="rId33"/>
    <p:sldId id="295" r:id="rId34"/>
    <p:sldId id="297" r:id="rId35"/>
    <p:sldId id="304" r:id="rId36"/>
    <p:sldId id="303" r:id="rId37"/>
    <p:sldId id="301" r:id="rId38"/>
    <p:sldId id="302" r:id="rId39"/>
    <p:sldId id="298" r:id="rId40"/>
    <p:sldId id="277" r:id="rId41"/>
    <p:sldId id="271" r:id="rId42"/>
    <p:sldId id="270" r:id="rId4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071D5B-2639-4E5B-A307-C3461118489A}" v="2" dt="2024-02-05T11:31:52.8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225"/>
    <p:restoredTop sz="94754"/>
  </p:normalViewPr>
  <p:slideViewPr>
    <p:cSldViewPr snapToGrid="0" snapToObjects="1">
      <p:cViewPr varScale="1">
        <p:scale>
          <a:sx n="67" d="100"/>
          <a:sy n="67" d="100"/>
        </p:scale>
        <p:origin x="24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zej Szoszkiewicz" userId="ff9040d6c6b41372" providerId="LiveId" clId="{C9071D5B-2639-4E5B-A307-C3461118489A}"/>
    <pc:docChg chg="custSel addSld delSld modSld">
      <pc:chgData name="Andrzej Szoszkiewicz" userId="ff9040d6c6b41372" providerId="LiveId" clId="{C9071D5B-2639-4E5B-A307-C3461118489A}" dt="2024-02-05T11:34:02.119" v="74" actId="20577"/>
      <pc:docMkLst>
        <pc:docMk/>
      </pc:docMkLst>
      <pc:sldChg chg="addSp modSp mod">
        <pc:chgData name="Andrzej Szoszkiewicz" userId="ff9040d6c6b41372" providerId="LiveId" clId="{C9071D5B-2639-4E5B-A307-C3461118489A}" dt="2024-02-05T11:34:02.119" v="74" actId="20577"/>
        <pc:sldMkLst>
          <pc:docMk/>
          <pc:sldMk cId="255676939" sldId="256"/>
        </pc:sldMkLst>
        <pc:spChg chg="mod">
          <ac:chgData name="Andrzej Szoszkiewicz" userId="ff9040d6c6b41372" providerId="LiveId" clId="{C9071D5B-2639-4E5B-A307-C3461118489A}" dt="2024-02-05T11:33:00.252" v="12" actId="1076"/>
          <ac:spMkLst>
            <pc:docMk/>
            <pc:sldMk cId="255676939" sldId="256"/>
            <ac:spMk id="2" creationId="{A567EBD6-AD51-421C-87FD-DE38E755DA9E}"/>
          </ac:spMkLst>
        </pc:spChg>
        <pc:spChg chg="mod">
          <ac:chgData name="Andrzej Szoszkiewicz" userId="ff9040d6c6b41372" providerId="LiveId" clId="{C9071D5B-2639-4E5B-A307-C3461118489A}" dt="2024-02-05T11:34:02.119" v="74" actId="20577"/>
          <ac:spMkLst>
            <pc:docMk/>
            <pc:sldMk cId="255676939" sldId="256"/>
            <ac:spMk id="3" creationId="{DBC529AE-0857-6880-3D0D-E40D172A6BA2}"/>
          </ac:spMkLst>
        </pc:spChg>
        <pc:spChg chg="add mod">
          <ac:chgData name="Andrzej Szoszkiewicz" userId="ff9040d6c6b41372" providerId="LiveId" clId="{C9071D5B-2639-4E5B-A307-C3461118489A}" dt="2024-02-05T11:33:15.110" v="15" actId="122"/>
          <ac:spMkLst>
            <pc:docMk/>
            <pc:sldMk cId="255676939" sldId="256"/>
            <ac:spMk id="4" creationId="{AE95CB87-3713-369B-6748-441B0478961A}"/>
          </ac:spMkLst>
        </pc:spChg>
        <pc:picChg chg="mod">
          <ac:chgData name="Andrzej Szoszkiewicz" userId="ff9040d6c6b41372" providerId="LiveId" clId="{C9071D5B-2639-4E5B-A307-C3461118489A}" dt="2024-02-05T11:33:03.641" v="13" actId="1076"/>
          <ac:picMkLst>
            <pc:docMk/>
            <pc:sldMk cId="255676939" sldId="256"/>
            <ac:picMk id="66" creationId="{4BE53CFE-59EB-7440-FE9D-5CDD366E9CB6}"/>
          </ac:picMkLst>
        </pc:picChg>
      </pc:sldChg>
      <pc:sldChg chg="delSp add del setBg delDesignElem">
        <pc:chgData name="Andrzej Szoszkiewicz" userId="ff9040d6c6b41372" providerId="LiveId" clId="{C9071D5B-2639-4E5B-A307-C3461118489A}" dt="2024-02-05T11:31:22.003" v="6" actId="2696"/>
        <pc:sldMkLst>
          <pc:docMk/>
          <pc:sldMk cId="2605153242" sldId="306"/>
        </pc:sldMkLst>
        <pc:spChg chg="del">
          <ac:chgData name="Andrzej Szoszkiewicz" userId="ff9040d6c6b41372" providerId="LiveId" clId="{C9071D5B-2639-4E5B-A307-C3461118489A}" dt="2024-02-05T11:31:12.582" v="5"/>
          <ac:spMkLst>
            <pc:docMk/>
            <pc:sldMk cId="2605153242" sldId="306"/>
            <ac:spMk id="72" creationId="{657F69E0-C4B0-4BEC-A689-4F8D877F05D4}"/>
          </ac:spMkLst>
        </pc:spChg>
        <pc:spChg chg="del">
          <ac:chgData name="Andrzej Szoszkiewicz" userId="ff9040d6c6b41372" providerId="LiveId" clId="{C9071D5B-2639-4E5B-A307-C3461118489A}" dt="2024-02-05T11:31:12.582" v="5"/>
          <ac:spMkLst>
            <pc:docMk/>
            <pc:sldMk cId="2605153242" sldId="306"/>
            <ac:spMk id="74" creationId="{9F6380B4-6A1C-481E-8408-B4E6C75B9B8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468177-D775-08D6-CB8A-30E770D64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D7CF94D-0D4D-E215-8BF3-6D4C967FF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EAACF1A-5BF6-FC05-C323-F77BA7DEF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F661C-4BEF-DF4A-A290-9DCBB21E800B}" type="datetimeFigureOut">
              <a:rPr lang="pl-PL" smtClean="0"/>
              <a:t>05.02.2024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92B4D51-3A7D-BAB5-B39A-A04805BDF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9600D36-3AD1-CABD-B17A-A09DA293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D4CC-CED2-504B-9BED-6F2359D364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2478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466D30-9350-DCD1-4700-5E81DFB34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EE1900E-650E-5F11-4D8C-E5899AD74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82BA67C-D675-E551-EEAF-D8EB544B6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F661C-4BEF-DF4A-A290-9DCBB21E800B}" type="datetimeFigureOut">
              <a:rPr lang="pl-PL" smtClean="0"/>
              <a:t>05.02.2024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03BF2B-ED02-DDA8-6188-013348B45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F73A211-22A8-921D-3555-194473C95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D4CC-CED2-504B-9BED-6F2359D364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371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7BB0999-A4D6-8491-E918-FCB2F91D4F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5E594A3-622B-B465-BDB0-F01B16AEF3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20B70AB-CD90-8191-0961-677D3B90F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F661C-4BEF-DF4A-A290-9DCBB21E800B}" type="datetimeFigureOut">
              <a:rPr lang="pl-PL" smtClean="0"/>
              <a:t>05.02.2024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8C7FD2A-C0AC-94E0-AD91-D92BA11F4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71FA953-09D4-67AE-9EEE-31165AC36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D4CC-CED2-504B-9BED-6F2359D364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0169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73EA8E-B75B-2415-FFD2-337523934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89769C-0105-14BC-7DA9-5B51FC513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00FAE83-D31C-F2AD-FDAA-A74395D09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F661C-4BEF-DF4A-A290-9DCBB21E800B}" type="datetimeFigureOut">
              <a:rPr lang="pl-PL" smtClean="0"/>
              <a:t>05.02.2024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7F9C905-6500-BE58-6FC4-72606B094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F65D3D-44D3-A056-8DCC-6E8241EB8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D4CC-CED2-504B-9BED-6F2359D364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9260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17CF2C-F711-1B14-0F20-0F5FED7A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136F735-5FDC-0D70-5A3C-DA35C3BB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0A8433E-D173-91A3-8926-20983C6A7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F661C-4BEF-DF4A-A290-9DCBB21E800B}" type="datetimeFigureOut">
              <a:rPr lang="pl-PL" smtClean="0"/>
              <a:t>05.02.2024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46219F3-83EB-E81A-8E55-56AC1187C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4D18A73-7FAF-C141-89A6-4BBE0B0BC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D4CC-CED2-504B-9BED-6F2359D364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2344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EBB225-1AD5-C77B-A1E2-7E5742626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4ED39D-9C18-8702-B6C7-121E498CFC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62051FD-A505-662B-D317-1826A7B4E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D2C66F4-E358-5EBE-06F9-20FD8CC6F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F661C-4BEF-DF4A-A290-9DCBB21E800B}" type="datetimeFigureOut">
              <a:rPr lang="pl-PL" smtClean="0"/>
              <a:t>05.02.2024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2B5E7C6-FE6F-D23E-C72A-B2FA0E905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C0C42A8-CF12-4064-52E4-DD193A390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D4CC-CED2-504B-9BED-6F2359D364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7211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FD46FB-70DE-51BB-C2BE-9FC406346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2F5AAB1-4078-FFF9-77A0-96AF7ECE8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8957091-5CED-91C0-CE8E-50D125BE7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4ACEC1A-0167-D9A1-ED1D-660F8BD69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148D55C-8523-F1E1-8E5B-21762F357C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0807C86-6C52-D1EA-4664-3942E23C6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F661C-4BEF-DF4A-A290-9DCBB21E800B}" type="datetimeFigureOut">
              <a:rPr lang="pl-PL" smtClean="0"/>
              <a:t>05.02.2024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5028A76-83DD-B9A8-196D-391718E4E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0E0F1D4-046B-14E3-A8FB-F7BC3534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D4CC-CED2-504B-9BED-6F2359D364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286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FC15C6-EAA4-55EB-09A6-01D5206FA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15AFFB9-9CC7-8782-4D7A-CDE29A5FF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F661C-4BEF-DF4A-A290-9DCBB21E800B}" type="datetimeFigureOut">
              <a:rPr lang="pl-PL" smtClean="0"/>
              <a:t>05.02.2024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47687D0-3BDF-3511-68D4-254B2DEF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DAC23E5-8789-55C5-06D3-93F8BF143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D4CC-CED2-504B-9BED-6F2359D364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7195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C7B55E5-C467-DBBF-5095-56D153B72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F661C-4BEF-DF4A-A290-9DCBB21E800B}" type="datetimeFigureOut">
              <a:rPr lang="pl-PL" smtClean="0"/>
              <a:t>05.02.2024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831AACE-35C6-05B6-1C50-4C5264D7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6131DF3-18A6-CB96-7BC0-6D2056622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D4CC-CED2-504B-9BED-6F2359D364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9613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8EA3F9-6E96-BEA2-F981-1D52DA3C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727D89-1C08-78AA-1918-276D944B5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52CDCC4-D357-B7AA-9983-B463DC0D6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E6F21DE-F70D-B510-2EB2-83B81D95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F661C-4BEF-DF4A-A290-9DCBB21E800B}" type="datetimeFigureOut">
              <a:rPr lang="pl-PL" smtClean="0"/>
              <a:t>05.02.2024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378E98C-3D26-EAC8-2A84-8259901A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D778538-8557-C2C8-61E1-D0A79EA96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D4CC-CED2-504B-9BED-6F2359D364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387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907186-EA66-940E-462C-74504EDC9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4B2131F-9957-DA87-9F0B-4AD1809143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A89A61A-1BF1-EC17-E80D-D51897D7F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3A1B2C2-D6A4-9C0B-746A-52FD15752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F661C-4BEF-DF4A-A290-9DCBB21E800B}" type="datetimeFigureOut">
              <a:rPr lang="pl-PL" smtClean="0"/>
              <a:t>05.02.2024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8C15839-C7AA-94D3-F86A-797FC51DC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848ACB3-1565-BB51-E567-794C4FFC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D4CC-CED2-504B-9BED-6F2359D364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628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890E630-CC51-8072-D324-D66406D7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F889086-63F7-BACD-7D19-37690524D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57045A8-839D-D5CA-BFD2-E78DB18FD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F661C-4BEF-DF4A-A290-9DCBB21E800B}" type="datetimeFigureOut">
              <a:rPr lang="pl-PL" smtClean="0"/>
              <a:t>05.02.2024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19834C8-E43A-ECB6-30F2-CD4000F58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C7966E6-7FDD-1DBE-54B4-9F600C59A2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7D4CC-CED2-504B-9BED-6F2359D364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03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53" descr="Kwiecista łąka o zachodzie słońca">
            <a:extLst>
              <a:ext uri="{FF2B5EF4-FFF2-40B4-BE49-F238E27FC236}">
                <a16:creationId xmlns:a16="http://schemas.microsoft.com/office/drawing/2014/main" id="{4BE53CFE-59EB-7440-FE9D-5CDD366E9C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879" r="-1" b="12829"/>
          <a:stretch/>
        </p:blipFill>
        <p:spPr>
          <a:xfrm>
            <a:off x="92889" y="93082"/>
            <a:ext cx="1218893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567EBD6-AD51-421C-87FD-DE38E755D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229774"/>
            <a:ext cx="9144000" cy="9852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Centrum 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kompetencji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niematerialnego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dziedzictwa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kulturowego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BC529AE-0857-6880-3D0D-E40D172A6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Dr </a:t>
            </a:r>
            <a:r>
              <a:rPr lang="en-US" sz="1900" dirty="0" err="1">
                <a:solidFill>
                  <a:srgbClr val="FFFFFF"/>
                </a:solidFill>
              </a:rPr>
              <a:t>Jędrzej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Kałużny</a:t>
            </a:r>
            <a:endParaRPr lang="en-US" sz="1900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17.11.2023 r.</a:t>
            </a:r>
          </a:p>
          <a:p>
            <a:endParaRPr lang="en-US" sz="1900" dirty="0">
              <a:solidFill>
                <a:srgbClr val="FFFFFF"/>
              </a:solidFill>
            </a:endParaRPr>
          </a:p>
        </p:txBody>
      </p:sp>
      <p:sp>
        <p:nvSpPr>
          <p:cNvPr id="74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95CB87-3713-369B-6748-441B0478961A}"/>
              </a:ext>
            </a:extLst>
          </p:cNvPr>
          <p:cNvSpPr txBox="1"/>
          <p:nvPr/>
        </p:nvSpPr>
        <p:spPr>
          <a:xfrm>
            <a:off x="691086" y="1391416"/>
            <a:ext cx="115443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Opracowanie</a:t>
            </a:r>
            <a:r>
              <a:rPr lang="en-GB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4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programów</a:t>
            </a:r>
            <a:r>
              <a:rPr lang="en-GB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4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edukacyjnych</a:t>
            </a:r>
            <a:r>
              <a:rPr lang="en-GB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4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dla</a:t>
            </a:r>
            <a:r>
              <a:rPr lang="en-GB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4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placówek</a:t>
            </a:r>
            <a:r>
              <a:rPr lang="en-GB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4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kulturalnych</a:t>
            </a:r>
            <a:r>
              <a:rPr lang="en-GB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4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oraz</a:t>
            </a:r>
            <a:r>
              <a:rPr lang="en-GB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4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metod</a:t>
            </a:r>
            <a:r>
              <a:rPr lang="en-GB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4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promocji</a:t>
            </a:r>
            <a:r>
              <a:rPr lang="en-GB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4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niematerialnego</a:t>
            </a:r>
            <a:r>
              <a:rPr lang="en-GB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4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dziedzictwa</a:t>
            </a:r>
            <a:r>
              <a:rPr lang="en-GB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4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kulturowego</a:t>
            </a:r>
            <a:r>
              <a:rPr lang="en-GB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4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wśród</a:t>
            </a:r>
            <a:r>
              <a:rPr lang="en-GB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4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młodych</a:t>
            </a:r>
            <a:r>
              <a:rPr lang="en-GB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4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ludzi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55676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A6C685-D29A-9309-B2FE-C1164FFB6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F1298E7-9612-D646-C484-F6A7569D5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FE72A49-7E76-BCC6-F382-9D1460B21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91"/>
            <a:ext cx="12192000" cy="681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71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9180648-7889-BB98-FA76-163EEF1A6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2"/>
            <a:ext cx="12192000" cy="685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58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3015E5-57C7-0513-3B4A-DA0F46CAC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F3708BF-A897-C696-81FF-669419675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C93BA8B-3527-9C24-344F-68936C8F9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88"/>
            <a:ext cx="12192000" cy="68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00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238F8B-4AF2-0911-8DB3-062E7224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D46AF9-4991-CDF4-5A07-812E3F9CD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8C8E539-226A-E269-97D6-CC6149F10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86"/>
            <a:ext cx="12192000" cy="680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80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6541170-79D9-E652-2C8C-3A436F47F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pl-PL" sz="2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Edukacja sensomotoryczna oraz niepełnosprawności</a:t>
            </a:r>
            <a:br>
              <a:rPr lang="pl-PL" sz="22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pl-PL" sz="2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w ofercie </a:t>
            </a:r>
            <a:r>
              <a:rPr lang="pl-PL" sz="22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sal</a:t>
            </a:r>
            <a:r>
              <a:rPr lang="pl-PL" sz="2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wystawowych oraz zajęć warsztatowych (na I piętrze) w Spycimierzu.</a:t>
            </a:r>
            <a:br>
              <a:rPr lang="pl-PL" sz="22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pl-PL" sz="2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</a:t>
            </a:r>
            <a:br>
              <a:rPr lang="pl-PL" sz="22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pl-PL" sz="2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1. </a:t>
            </a:r>
            <a:r>
              <a:rPr lang="pl-PL" sz="2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Edukacja sensomotoryczna w przestrzeni wystawy stałych i </a:t>
            </a:r>
            <a:r>
              <a:rPr lang="pl-PL" sz="22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sal</a:t>
            </a:r>
            <a:r>
              <a:rPr lang="pl-PL" sz="2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22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edu</a:t>
            </a:r>
            <a:r>
              <a:rPr lang="pl-PL" sz="2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  <a:r>
              <a:rPr lang="pl-PL" sz="2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br>
              <a:rPr lang="pl-PL" sz="22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br>
              <a:rPr lang="pl-PL" sz="22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pl-PL" sz="2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2. </a:t>
            </a:r>
            <a:r>
              <a:rPr lang="pl-PL" sz="2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Udogodnienia i pomoce edukacyjne dla osób z dysfunkcją wzroku, słuchu oraz ruchu.</a:t>
            </a:r>
            <a:br>
              <a:rPr lang="pl-PL" sz="22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br>
              <a:rPr lang="pl-PL" sz="22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pl-PL" sz="2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61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D1FC1CC-52E5-ADA8-047F-9335C0510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2"/>
            <a:ext cx="9231410" cy="459436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700" b="1" dirty="0" err="1"/>
              <a:t>Pamiątkarnia</a:t>
            </a:r>
            <a:br>
              <a:rPr lang="en-US" sz="3700" dirty="0"/>
            </a:b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Przygotowanie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oferty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sprzedażowej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pamiątkarni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Centrum, w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oparciu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tradycyjne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produkty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regionalne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oraz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zweryfikowane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produkty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turystyczne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związane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regionem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a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także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innymi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tradycjami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prezentowanymi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wystawach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Stworzenie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zaplecza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gastronomicznego</a:t>
            </a:r>
            <a:r>
              <a:rPr lang="en-US" sz="3700" dirty="0"/>
              <a:t>, ze </a:t>
            </a:r>
            <a:r>
              <a:rPr lang="en-US" sz="3700" dirty="0" err="1"/>
              <a:t>specjalnie</a:t>
            </a:r>
            <a:r>
              <a:rPr lang="en-US" sz="3700" dirty="0"/>
              <a:t> </a:t>
            </a:r>
            <a:r>
              <a:rPr lang="en-US" sz="3700" dirty="0" err="1"/>
              <a:t>wybranymi</a:t>
            </a:r>
            <a:r>
              <a:rPr lang="en-US" sz="3700" dirty="0"/>
              <a:t> </a:t>
            </a:r>
            <a:r>
              <a:rPr lang="en-US" sz="3700" dirty="0" err="1"/>
              <a:t>potrawami</a:t>
            </a:r>
            <a:r>
              <a:rPr lang="en-US" sz="3700" dirty="0"/>
              <a:t>.</a:t>
            </a:r>
            <a:endParaRPr lang="en-US" sz="3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24515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15A69B0-FD7C-8F5A-E6D5-838C21D56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</a:blip>
          <a:srcRect l="2616" r="7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01FFA5D-38D6-891D-4AFD-464D38C2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>
                <a:solidFill>
                  <a:srgbClr val="FFFFFF"/>
                </a:solidFill>
              </a:rPr>
              <a:t>Centrum </a:t>
            </a:r>
            <a:r>
              <a:rPr lang="en-US" sz="6600" dirty="0" err="1">
                <a:solidFill>
                  <a:srgbClr val="FFFFFF"/>
                </a:solidFill>
              </a:rPr>
              <a:t>wzrasta</a:t>
            </a:r>
            <a:endParaRPr lang="en-US" sz="6600" dirty="0">
              <a:solidFill>
                <a:srgbClr val="FFFFFF"/>
              </a:solidFill>
            </a:endParaRP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72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43C60F-92F7-62E7-39E4-B43C68FFE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696F74-2C2F-36EF-97CF-5F390A7BD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A79FCC0-41EB-1D98-552C-1E6AB0A96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6430"/>
            <a:ext cx="12192000" cy="781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12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0B5F95C-A544-017F-1E43-0CC48F619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5" y="-128588"/>
            <a:ext cx="12181425" cy="711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74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320C36D-B5AA-749C-26F3-81B6D2389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Oferta</a:t>
            </a:r>
            <a: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edukacyjna</a:t>
            </a:r>
            <a:endParaRPr lang="en-US" sz="36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01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50FEB2-309F-10BE-0C23-3D04B6250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1F1EE-676B-15D5-6D0D-B1E866184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53" descr="Kwiecista łąka o zachodzie słońca">
            <a:extLst>
              <a:ext uri="{FF2B5EF4-FFF2-40B4-BE49-F238E27FC236}">
                <a16:creationId xmlns:a16="http://schemas.microsoft.com/office/drawing/2014/main" id="{20001C8A-2346-5AEC-E4E7-D5CFD1A55B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879" r="-1" b="12829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C397AE5-DF90-3C3E-CEE8-1DC6863BB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Centrum </a:t>
            </a:r>
            <a:b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Spycimierskie Boże Ciało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B3B10BB-A5CB-83C7-4EC2-1306364F4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90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FFFFFF"/>
                </a:solidFill>
              </a:rPr>
              <a:t>dr Jędrzej Kałużny</a:t>
            </a:r>
          </a:p>
        </p:txBody>
      </p:sp>
      <p:sp>
        <p:nvSpPr>
          <p:cNvPr id="74" name="sketchy line">
            <a:extLst>
              <a:ext uri="{FF2B5EF4-FFF2-40B4-BE49-F238E27FC236}">
                <a16:creationId xmlns:a16="http://schemas.microsoft.com/office/drawing/2014/main" id="{9975BADE-C36A-4EAE-23B3-6C95284521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53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3CB536-21F1-C0B2-0EDC-9B175C3A9F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147794-66B7-4CDE-BC75-BBDC48B2F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9481" y="0"/>
            <a:ext cx="7718119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D9116F3-1E0E-9805-8401-F5CBB2DA9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0889" y="365758"/>
            <a:ext cx="6784259" cy="1828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Założenia</a:t>
            </a:r>
            <a:r>
              <a:rPr lang="en-US" sz="4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4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ukierunkowania</a:t>
            </a:r>
            <a:r>
              <a:rPr lang="en-US" sz="4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programowe</a:t>
            </a:r>
            <a:r>
              <a:rPr lang="en-US" sz="4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Centrum Spycimierskiego </a:t>
            </a:r>
            <a:r>
              <a:rPr lang="en-US" sz="4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Boże</a:t>
            </a:r>
            <a:r>
              <a:rPr lang="en-US" sz="4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Ciało</a:t>
            </a:r>
            <a:endParaRPr lang="en-US" sz="4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01EB1A2-CD80-ECAE-830C-813371D6D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0889" y="2324100"/>
            <a:ext cx="6784259" cy="453389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dirty="0" err="1"/>
              <a:t>Urozmaicona</a:t>
            </a:r>
            <a:r>
              <a:rPr lang="en-US" sz="2200" dirty="0"/>
              <a:t> </a:t>
            </a:r>
            <a:r>
              <a:rPr lang="en-US" sz="2200" dirty="0" err="1"/>
              <a:t>oferta</a:t>
            </a:r>
            <a:r>
              <a:rPr lang="en-US" sz="2200" dirty="0"/>
              <a:t> </a:t>
            </a:r>
            <a:r>
              <a:rPr lang="en-US" sz="2200" dirty="0" err="1"/>
              <a:t>skierowana</a:t>
            </a:r>
            <a:r>
              <a:rPr lang="en-US" sz="2200" dirty="0"/>
              <a:t> do </a:t>
            </a:r>
            <a:r>
              <a:rPr lang="en-US" sz="2200" dirty="0" err="1"/>
              <a:t>rozmaitych</a:t>
            </a:r>
            <a:r>
              <a:rPr lang="en-US" sz="2200" dirty="0"/>
              <a:t> </a:t>
            </a:r>
            <a:r>
              <a:rPr lang="en-US" sz="2200" dirty="0" err="1"/>
              <a:t>grup</a:t>
            </a:r>
            <a:r>
              <a:rPr lang="en-US" sz="2200" dirty="0"/>
              <a:t> </a:t>
            </a:r>
            <a:r>
              <a:rPr lang="en-US" sz="2200" dirty="0" err="1"/>
              <a:t>odbiorców</a:t>
            </a:r>
            <a:endParaRPr lang="en-US" sz="22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dirty="0" err="1"/>
              <a:t>Organizacja</a:t>
            </a:r>
            <a:r>
              <a:rPr lang="en-US" sz="2200" dirty="0"/>
              <a:t> </a:t>
            </a:r>
            <a:r>
              <a:rPr lang="en-US" sz="2200" dirty="0" err="1"/>
              <a:t>wydarzeń</a:t>
            </a:r>
            <a:r>
              <a:rPr lang="en-US" sz="2200" dirty="0"/>
              <a:t> </a:t>
            </a:r>
            <a:r>
              <a:rPr lang="en-US" sz="2200" dirty="0" err="1"/>
              <a:t>towarzyszących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wystaw</a:t>
            </a:r>
            <a:r>
              <a:rPr lang="en-US" sz="2200" dirty="0"/>
              <a:t> </a:t>
            </a:r>
            <a:r>
              <a:rPr lang="en-US" sz="2200" dirty="0" err="1"/>
              <a:t>czasowych</a:t>
            </a:r>
            <a:endParaRPr lang="en-US" sz="22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dirty="0" err="1"/>
              <a:t>Stworzenie</a:t>
            </a:r>
            <a:r>
              <a:rPr lang="en-US" sz="2200" dirty="0"/>
              <a:t> </a:t>
            </a:r>
            <a:r>
              <a:rPr lang="en-US" sz="2200" dirty="0" err="1"/>
              <a:t>miejsca</a:t>
            </a:r>
            <a:r>
              <a:rPr lang="en-US" sz="2200" dirty="0"/>
              <a:t> </a:t>
            </a:r>
            <a:r>
              <a:rPr lang="en-US" sz="2200" dirty="0" err="1"/>
              <a:t>integracji</a:t>
            </a:r>
            <a:r>
              <a:rPr lang="en-US" sz="2200" dirty="0"/>
              <a:t> </a:t>
            </a:r>
            <a:r>
              <a:rPr lang="en-US" sz="2200" dirty="0" err="1"/>
              <a:t>lokalnej</a:t>
            </a:r>
            <a:r>
              <a:rPr lang="en-US" sz="2200" dirty="0"/>
              <a:t> </a:t>
            </a:r>
            <a:r>
              <a:rPr lang="en-US" sz="2200" dirty="0" err="1"/>
              <a:t>społeczności</a:t>
            </a:r>
            <a:endParaRPr lang="en-US" sz="22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dirty="0" err="1"/>
              <a:t>Wcześniejsza</a:t>
            </a:r>
            <a:r>
              <a:rPr lang="en-US" sz="2200" dirty="0"/>
              <a:t> </a:t>
            </a:r>
            <a:r>
              <a:rPr lang="en-US" sz="2200" dirty="0" err="1"/>
              <a:t>promocja</a:t>
            </a:r>
            <a:r>
              <a:rPr lang="en-US" sz="2200" dirty="0"/>
              <a:t> </a:t>
            </a:r>
            <a:r>
              <a:rPr lang="en-US" sz="2200" dirty="0" err="1"/>
              <a:t>oferty</a:t>
            </a:r>
            <a:r>
              <a:rPr lang="en-US" sz="2200" dirty="0"/>
              <a:t> Centrum 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dirty="0" err="1"/>
              <a:t>Współpraca</a:t>
            </a:r>
            <a:r>
              <a:rPr lang="en-US" sz="2200" dirty="0"/>
              <a:t> </a:t>
            </a:r>
            <a:r>
              <a:rPr lang="en-US" sz="2200" dirty="0" err="1"/>
              <a:t>oraz</a:t>
            </a:r>
            <a:r>
              <a:rPr lang="en-US" sz="2200" dirty="0"/>
              <a:t> </a:t>
            </a:r>
            <a:r>
              <a:rPr lang="en-US" sz="2200" dirty="0" err="1"/>
              <a:t>konsultacje</a:t>
            </a:r>
            <a:r>
              <a:rPr lang="en-US" sz="2200" dirty="0"/>
              <a:t> z </a:t>
            </a:r>
            <a:r>
              <a:rPr lang="en-US" sz="2200" dirty="0" err="1"/>
              <a:t>depozytariuszami</a:t>
            </a:r>
            <a:endParaRPr lang="en-US" sz="22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dirty="0" err="1"/>
              <a:t>Przygotowania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rozwój</a:t>
            </a:r>
            <a:r>
              <a:rPr lang="en-US" sz="2200" dirty="0"/>
              <a:t> </a:t>
            </a:r>
            <a:r>
              <a:rPr lang="en-US" sz="2200" dirty="0" err="1"/>
              <a:t>marki</a:t>
            </a:r>
            <a:r>
              <a:rPr lang="en-US" sz="2200" dirty="0"/>
              <a:t> Centrum (logotypy, </a:t>
            </a:r>
            <a:r>
              <a:rPr lang="en-US" sz="2200" dirty="0" err="1"/>
              <a:t>linia</a:t>
            </a:r>
            <a:r>
              <a:rPr lang="en-US" sz="2200" dirty="0"/>
              <a:t> </a:t>
            </a:r>
            <a:r>
              <a:rPr lang="en-US" sz="2200" dirty="0" err="1"/>
              <a:t>graficzna</a:t>
            </a:r>
            <a:r>
              <a:rPr lang="en-US" sz="2200" dirty="0"/>
              <a:t>, </a:t>
            </a:r>
            <a:r>
              <a:rPr lang="en-US" sz="2200" dirty="0" err="1"/>
              <a:t>itp</a:t>
            </a:r>
            <a:r>
              <a:rPr lang="en-US" sz="2200" dirty="0"/>
              <a:t>.)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dirty="0" err="1"/>
              <a:t>Współpraca</a:t>
            </a:r>
            <a:r>
              <a:rPr lang="en-US" sz="2200" dirty="0"/>
              <a:t> z </a:t>
            </a:r>
            <a:r>
              <a:rPr lang="en-US" sz="2200" dirty="0" err="1"/>
              <a:t>Parafią</a:t>
            </a:r>
            <a:endParaRPr lang="en-US" sz="22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dirty="0" err="1"/>
              <a:t>Coroczne</a:t>
            </a:r>
            <a:r>
              <a:rPr lang="en-US" sz="2200" dirty="0"/>
              <a:t> </a:t>
            </a:r>
            <a:r>
              <a:rPr lang="en-US" sz="2200" dirty="0" err="1"/>
              <a:t>programy</a:t>
            </a:r>
            <a:r>
              <a:rPr lang="en-US" sz="2200" dirty="0"/>
              <a:t> </a:t>
            </a:r>
            <a:r>
              <a:rPr lang="en-US" sz="2200" dirty="0" err="1"/>
              <a:t>obchodów</a:t>
            </a:r>
            <a:r>
              <a:rPr lang="en-US" sz="2200" dirty="0"/>
              <a:t> </a:t>
            </a:r>
            <a:r>
              <a:rPr lang="en-US" sz="2200" dirty="0" err="1"/>
              <a:t>Bożego</a:t>
            </a:r>
            <a:r>
              <a:rPr lang="en-US" sz="2200" dirty="0"/>
              <a:t> </a:t>
            </a:r>
            <a:r>
              <a:rPr lang="en-US" sz="2200" dirty="0" err="1"/>
              <a:t>Ciała</a:t>
            </a:r>
            <a:endParaRPr lang="en-US" sz="2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202E79-1236-4DF8-9921-F47A0B07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344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A16239-4EC6-4FEB-AEE0-5399A9161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BE4B43C-E9B9-48A5-95C0-41EA1E9C4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4647552-E486-4A45-A328-46689ABD2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49C4D0F7-FB9C-4341-9B3F-AF4194DCF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5856CA2-89DB-45ED-9BAB-A74BF3684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BC28E980-AD8A-409F-B68A-EA8024CAF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A4A0B206-8937-487B-B814-6038EA7B6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0F02C1F-CA60-4731-BD94-1DBD21070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B46B647C-DB48-4E86-8BAD-FC9373AAD8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E89C26B-6CB2-42D8-8BB3-3E26FED30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160F0CF2-8023-4534-ADC9-A59BEE3FC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49150B67-0A82-4B3E-822F-074379AA4F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525671B3-0E8E-4D8A-B0D1-BD3784E8E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5CCDCC7C-C689-4233-A61E-9004CD6909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C538E84F-390F-4BB2-A10A-926A6C365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228E4807-1196-4E27-9169-ABC2C822E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E54BEE83-39BF-44E5-85A6-D4CD4E42DF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C47F9A38-DBF0-4CDB-BF1E-B6513FCA5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BC95025-5AF8-4EE5-BF4C-ED4C3B856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A9F174C7-84C3-4723-A1AE-C812524B5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6996D3DB-ACC4-449B-9388-C1A6791FF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0AD7924-1265-4ADB-A88C-804B0BD8E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58957"/>
          </a:xfrm>
          <a:custGeom>
            <a:avLst/>
            <a:gdLst>
              <a:gd name="connsiteX0" fmla="*/ 0 w 12192000"/>
              <a:gd name="connsiteY0" fmla="*/ 0 h 5058957"/>
              <a:gd name="connsiteX1" fmla="*/ 12192000 w 12192000"/>
              <a:gd name="connsiteY1" fmla="*/ 0 h 5058957"/>
              <a:gd name="connsiteX2" fmla="*/ 12192000 w 12192000"/>
              <a:gd name="connsiteY2" fmla="*/ 259692 h 5058957"/>
              <a:gd name="connsiteX3" fmla="*/ 12192000 w 12192000"/>
              <a:gd name="connsiteY3" fmla="*/ 3542069 h 5058957"/>
              <a:gd name="connsiteX4" fmla="*/ 12192000 w 12192000"/>
              <a:gd name="connsiteY4" fmla="*/ 3734194 h 5058957"/>
              <a:gd name="connsiteX5" fmla="*/ 12192000 w 12192000"/>
              <a:gd name="connsiteY5" fmla="*/ 4710012 h 5058957"/>
              <a:gd name="connsiteX6" fmla="*/ 12113803 w 12192000"/>
              <a:gd name="connsiteY6" fmla="*/ 4718295 h 5058957"/>
              <a:gd name="connsiteX7" fmla="*/ 6753597 w 12192000"/>
              <a:gd name="connsiteY7" fmla="*/ 5041852 h 5058957"/>
              <a:gd name="connsiteX8" fmla="*/ 400746 w 12192000"/>
              <a:gd name="connsiteY8" fmla="*/ 4870509 h 5058957"/>
              <a:gd name="connsiteX9" fmla="*/ 0 w 12192000"/>
              <a:gd name="connsiteY9" fmla="*/ 4833533 h 5058957"/>
              <a:gd name="connsiteX10" fmla="*/ 0 w 12192000"/>
              <a:gd name="connsiteY10" fmla="*/ 3734194 h 5058957"/>
              <a:gd name="connsiteX11" fmla="*/ 0 w 12192000"/>
              <a:gd name="connsiteY11" fmla="*/ 3542069 h 5058957"/>
              <a:gd name="connsiteX12" fmla="*/ 0 w 12192000"/>
              <a:gd name="connsiteY12" fmla="*/ 259692 h 505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E322636-AFC9-D556-9F53-C463D7F5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13" y="532771"/>
            <a:ext cx="10987087" cy="54710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Wyjście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poza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ekspozycję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stałą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tworzenie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programów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edukacyjnych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Ekspozycja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ma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stać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się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inspiracją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tworzenia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programów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edukacyjnych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oraz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wydarzeń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charakterze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kulturalnym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animacyjnym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Programy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edukacyjne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skierowane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szkół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powinny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stanowić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materiał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uzupełniający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działań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dydaktycznych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związanych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podstawą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programową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w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nowej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formie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dostosowanej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wymagań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określonych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poziomów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kształcenia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Drugie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zagadnienie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stanowią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warsztaty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edukacyjne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twórcze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które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powinny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stanowić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kolejny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sposób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rozszerzenia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ekspozycji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73277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9F49B7EB-FBAD-4746-013D-08E21A862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7021513" cy="2308324"/>
          </a:xfrm>
        </p:spPr>
        <p:txBody>
          <a:bodyPr>
            <a:normAutofit/>
          </a:bodyPr>
          <a:lstStyle/>
          <a:p>
            <a:pPr algn="l"/>
            <a:r>
              <a:rPr lang="pl-PL" sz="7200" dirty="0">
                <a:solidFill>
                  <a:schemeClr val="bg1"/>
                </a:solidFill>
              </a:rPr>
              <a:t>Historia i Archeologia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B5641C6-466F-6FD9-62FA-A023D12DB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3809999"/>
            <a:ext cx="7025753" cy="1012778"/>
          </a:xfrm>
        </p:spPr>
        <p:txBody>
          <a:bodyPr>
            <a:normAutofit/>
          </a:bodyPr>
          <a:lstStyle/>
          <a:p>
            <a:pPr algn="l"/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40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346E237-60F4-2B43-259D-2AB063B20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2"/>
            <a:ext cx="12192000" cy="685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89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BBF810A-ED0C-E066-D060-35D1990A3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56"/>
            <a:ext cx="12192000" cy="682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40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B7BD018-0F6B-00BE-EC30-6B5876E88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93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4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1299BFE-5604-811C-050B-5C39FFC67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567" y="643466"/>
            <a:ext cx="4136515" cy="55710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>
            <a:extLst>
              <a:ext uri="{FF2B5EF4-FFF2-40B4-BE49-F238E27FC236}">
                <a16:creationId xmlns:a16="http://schemas.microsoft.com/office/drawing/2014/main" id="{48B3B5B3-48E7-7B71-77F4-543568F7F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736" y="643467"/>
            <a:ext cx="406687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95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0A40B68-25FF-C6EC-C024-A1FEB1A9F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205" y="643467"/>
            <a:ext cx="7737589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43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5DA1089-EFA2-9DD9-44F8-42DDEF81F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916" y="181696"/>
            <a:ext cx="4445062" cy="6305054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75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4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6525F66-5B91-44C0-CE31-0C8F6CF31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07" r="2" b="15002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F225DB4-919A-FE9C-A12C-90B1491C6A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66" r="44968" b="-1"/>
          <a:stretch/>
        </p:blipFill>
        <p:spPr>
          <a:xfrm rot="5400000">
            <a:off x="7427976" y="-1335024"/>
            <a:ext cx="3429000" cy="609904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D9FE3D0-521E-67DF-6976-6F0CCDF74B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805" r="2" b="16727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1D0ED81-E912-81E9-BFDF-9D328F6FC0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8955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63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!!Rectangle">
            <a:extLst>
              <a:ext uri="{FF2B5EF4-FFF2-40B4-BE49-F238E27FC236}">
                <a16:creationId xmlns:a16="http://schemas.microsoft.com/office/drawing/2014/main" id="{362810D9-2C5A-477D-949C-C19189547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 descr="Kwiecista łąka o zachodzie słońca">
            <a:extLst>
              <a:ext uri="{FF2B5EF4-FFF2-40B4-BE49-F238E27FC236}">
                <a16:creationId xmlns:a16="http://schemas.microsoft.com/office/drawing/2014/main" id="{7D9135CF-452F-913D-A2DB-38ECD10BBF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2890" b="12840"/>
          <a:stretch/>
        </p:blipFill>
        <p:spPr>
          <a:xfrm>
            <a:off x="20" y="-9107"/>
            <a:ext cx="1219198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E0E49C3-19F3-61F4-7893-45704A7EA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834" y="591344"/>
            <a:ext cx="3200400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Nasze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działania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8367901-5B0A-BE51-8F26-F9380F5DE2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Rozwój koncepcji Centrum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Społeczne Archiwum Spycimierskie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Badania historyczne i archeologiczne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Budowa sieci kontaktów i komunikacji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641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C512479-5DE0-801B-582B-876FF639F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64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450CA9A-C69D-C0DF-E04B-DE34F61771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78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608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189306-04D9-4982-9EBE-938B344A1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02C4642-2AB4-49A1-89D9-3E5C01E99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872577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2EAAEF9-78E9-4B67-93B4-CD09F7570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69931" y="-1536286"/>
            <a:ext cx="6135300" cy="6135298"/>
          </a:xfrm>
          <a:custGeom>
            <a:avLst/>
            <a:gdLst>
              <a:gd name="connsiteX0" fmla="*/ 0 w 6135300"/>
              <a:gd name="connsiteY0" fmla="*/ 3971712 h 6135298"/>
              <a:gd name="connsiteX1" fmla="*/ 3971712 w 6135300"/>
              <a:gd name="connsiteY1" fmla="*/ 0 h 6135298"/>
              <a:gd name="connsiteX2" fmla="*/ 6135300 w 6135300"/>
              <a:gd name="connsiteY2" fmla="*/ 0 h 6135298"/>
              <a:gd name="connsiteX3" fmla="*/ 6135300 w 6135300"/>
              <a:gd name="connsiteY3" fmla="*/ 6135298 h 6135298"/>
              <a:gd name="connsiteX4" fmla="*/ 0 w 6135300"/>
              <a:gd name="connsiteY4" fmla="*/ 6135298 h 613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6135298">
                <a:moveTo>
                  <a:pt x="0" y="3971712"/>
                </a:moveTo>
                <a:lnTo>
                  <a:pt x="3971712" y="0"/>
                </a:lnTo>
                <a:lnTo>
                  <a:pt x="6135300" y="0"/>
                </a:lnTo>
                <a:lnTo>
                  <a:pt x="6135300" y="6135298"/>
                </a:lnTo>
                <a:lnTo>
                  <a:pt x="0" y="6135298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CE23D09-8BA3-4FEE-892D-ACE847DC0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050242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BFBE7AA-40DE-4FE5-B385-5CA874501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6 w 5353835"/>
              <a:gd name="connsiteY0" fmla="*/ 5273742 h 5353835"/>
              <a:gd name="connsiteX1" fmla="*/ 4927602 w 5353835"/>
              <a:gd name="connsiteY1" fmla="*/ 5273742 h 5353835"/>
              <a:gd name="connsiteX2" fmla="*/ 4847509 w 5353835"/>
              <a:gd name="connsiteY2" fmla="*/ 5353835 h 5353835"/>
              <a:gd name="connsiteX3" fmla="*/ 770599 w 5353835"/>
              <a:gd name="connsiteY3" fmla="*/ 5353835 h 5353835"/>
              <a:gd name="connsiteX4" fmla="*/ 422575 w 5353835"/>
              <a:gd name="connsiteY4" fmla="*/ 80093 h 5353835"/>
              <a:gd name="connsiteX5" fmla="*/ 50266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47509 h 5353835"/>
              <a:gd name="connsiteX8" fmla="*/ 5273742 w 5353835"/>
              <a:gd name="connsiteY8" fmla="*/ 4927602 h 5353835"/>
              <a:gd name="connsiteX9" fmla="*/ 5273742 w 5353835"/>
              <a:gd name="connsiteY9" fmla="*/ 80093 h 5353835"/>
              <a:gd name="connsiteX10" fmla="*/ 0 w 5353835"/>
              <a:gd name="connsiteY10" fmla="*/ 502667 h 5353835"/>
              <a:gd name="connsiteX11" fmla="*/ 80093 w 5353835"/>
              <a:gd name="connsiteY11" fmla="*/ 422574 h 5353835"/>
              <a:gd name="connsiteX12" fmla="*/ 80093 w 5353835"/>
              <a:gd name="connsiteY12" fmla="*/ 4663329 h 5353835"/>
              <a:gd name="connsiteX13" fmla="*/ 0 w 5353835"/>
              <a:gd name="connsiteY13" fmla="*/ 4583236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6" y="5273742"/>
                </a:moveTo>
                <a:lnTo>
                  <a:pt x="4927602" y="5273742"/>
                </a:lnTo>
                <a:lnTo>
                  <a:pt x="4847509" y="5353835"/>
                </a:lnTo>
                <a:lnTo>
                  <a:pt x="770599" y="5353835"/>
                </a:lnTo>
                <a:close/>
                <a:moveTo>
                  <a:pt x="422575" y="80093"/>
                </a:moveTo>
                <a:lnTo>
                  <a:pt x="502668" y="0"/>
                </a:lnTo>
                <a:lnTo>
                  <a:pt x="5353835" y="0"/>
                </a:lnTo>
                <a:lnTo>
                  <a:pt x="5353835" y="4847509"/>
                </a:lnTo>
                <a:lnTo>
                  <a:pt x="5273742" y="4927602"/>
                </a:lnTo>
                <a:lnTo>
                  <a:pt x="5273742" y="80093"/>
                </a:lnTo>
                <a:close/>
                <a:moveTo>
                  <a:pt x="0" y="502667"/>
                </a:moveTo>
                <a:lnTo>
                  <a:pt x="80093" y="422574"/>
                </a:lnTo>
                <a:lnTo>
                  <a:pt x="80093" y="4663329"/>
                </a:lnTo>
                <a:lnTo>
                  <a:pt x="0" y="4583236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0402896-81BF-5EC1-46E1-971238E14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701" y="2452526"/>
            <a:ext cx="4248318" cy="195294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Ścieżka edukacyjna</a:t>
            </a: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41ACE746-85D5-45EE-8944-61B542B39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026569" y="0"/>
            <a:ext cx="3216074" cy="1608038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00BB3E03-CC38-4FA6-9A99-701C62D05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6059" y="4738109"/>
            <a:ext cx="4239780" cy="2119891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88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E2CC403-21CD-41DF-BAC4-329D7FF03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26B5E30-C37A-771D-5EB4-9904EF59A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28" y="1147158"/>
            <a:ext cx="6038470" cy="471331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Przygotowanie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zróżnicowanych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ścieżek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turystycznej</a:t>
            </a:r>
            <a:b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historycznej</a:t>
            </a:r>
            <a:b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trasą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Bożego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Ciała</a:t>
            </a:r>
            <a:b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ekologicznej</a:t>
            </a:r>
            <a:b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przyrodniczej</a:t>
            </a:r>
            <a:b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13AA5FE-3FFC-4725-9ADD-E428544EC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FA70700-3F72-44D4-8175-FEB2B9B23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093C0F6-5741-4C9D-90FF-A25824BFC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21B2E1B-E962-432C-ADA1-2934CE3C5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7653717E-6F8C-43E0-9893-C03AE87D1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5BB14B4-EC3F-47C7-9AF3-B0E017B75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6160" y="391886"/>
            <a:ext cx="402901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356BB80-F393-7874-BBA9-B71C93415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588" y="698182"/>
            <a:ext cx="5851588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98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D43F9F9-F573-5BA1-4C27-8E0180C4D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Projekt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spójnych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tablic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informacyjnych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tematyce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historyczno-kulturowej</a:t>
            </a:r>
            <a:b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w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roku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2022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terenie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Spycimierza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powstanie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kilkanaście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tablic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które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staną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się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zrębem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pierwszej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lokalnej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ścieżki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turystycznej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przy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wjeździe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 Spycimierza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powstaną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specjalne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witacze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zapraszające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miesjscowości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72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9DEC9BD-1673-AB94-2912-C3D69BBD0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59" b="35945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980523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B1F1508-A71B-0988-E075-8BB0D2E24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Tablice główne</a:t>
            </a:r>
            <a:b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Plac Kościelny – opis dziejów Spycimierza i tradycji układania kwietnych dywanów. Plan i mapa ścieżki </a:t>
            </a:r>
            <a:b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Tablica kwiatowa – opis charakterystycznych roślin regionu spycimierskiego w tym kwiatów używanych podczas ubierania drogi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7811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4F3062F-0949-41A1-FF6D-A63B6B7BB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689" y="3071183"/>
            <a:ext cx="9910296" cy="25900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12 Tablic historycznych zawierających opis, zdjęcia i skrócony tekst w języku angielskim</a:t>
            </a:r>
            <a:b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456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1E4602F-A8B0-99F4-5084-08CB8B2B6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Kościół – najstarsze kościoły zgodnie z kroniką Galla Anonima</a:t>
            </a:r>
            <a:b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Zegar słoneczny</a:t>
            </a:r>
            <a:b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Gród kasztelański i kasztelanowie Spycimierscy</a:t>
            </a:r>
            <a:b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Kamień opoka</a:t>
            </a:r>
            <a:b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5-8. Ołtarze świętych – Julianny, Antoniego, Barbary i Krzyża</a:t>
            </a:r>
            <a:b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9. Cmentarze prehistoryczne i nowe</a:t>
            </a:r>
            <a:b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10. Bunkier z II Wojny Światowej</a:t>
            </a:r>
            <a:b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11. produkty naturalne i żywność</a:t>
            </a:r>
            <a:b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12. Siekiernik, struga i Warta oraz dawne trakty.</a:t>
            </a:r>
          </a:p>
        </p:txBody>
      </p:sp>
    </p:spTree>
    <p:extLst>
      <p:ext uri="{BB962C8B-B14F-4D97-AF65-F5344CB8AC3E}">
        <p14:creationId xmlns:p14="http://schemas.microsoft.com/office/powerpoint/2010/main" val="13627325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96766C-ADC4-67C6-1B32-6176C302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 </a:t>
            </a:r>
            <a:r>
              <a:rPr lang="en-US" sz="5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kolejnym</a:t>
            </a:r>
            <a:r>
              <a:rPr lang="en-US" sz="5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roku</a:t>
            </a:r>
            <a:r>
              <a:rPr lang="en-US" sz="5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planowane</a:t>
            </a:r>
            <a:r>
              <a:rPr lang="en-US" sz="5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jest </a:t>
            </a:r>
            <a:r>
              <a:rPr lang="en-US" sz="5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również</a:t>
            </a:r>
            <a:r>
              <a:rPr lang="en-US" sz="5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powstanie</a:t>
            </a:r>
            <a:r>
              <a:rPr lang="en-US" sz="5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wygodnej</a:t>
            </a:r>
            <a:r>
              <a:rPr lang="en-US" sz="5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ścieżki</a:t>
            </a:r>
            <a:r>
              <a:rPr lang="en-US" sz="5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rowerowej</a:t>
            </a:r>
            <a:r>
              <a:rPr lang="en-US" sz="5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5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łączącej</a:t>
            </a:r>
            <a:r>
              <a:rPr lang="en-US" sz="5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Uniejów</a:t>
            </a:r>
            <a:r>
              <a:rPr lang="en-US" sz="5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5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Spycimierz.</a:t>
            </a:r>
          </a:p>
        </p:txBody>
      </p:sp>
    </p:spTree>
    <p:extLst>
      <p:ext uri="{BB962C8B-B14F-4D97-AF65-F5344CB8AC3E}">
        <p14:creationId xmlns:p14="http://schemas.microsoft.com/office/powerpoint/2010/main" val="327807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8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47672DF-F137-9417-E5B6-0F9D88577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6676" r="19614" b="1"/>
          <a:stretch/>
        </p:blipFill>
        <p:spPr>
          <a:xfrm>
            <a:off x="4283902" y="10"/>
            <a:ext cx="7908098" cy="6857992"/>
          </a:xfrm>
          <a:prstGeom prst="rect">
            <a:avLst/>
          </a:prstGeom>
        </p:spPr>
      </p:pic>
      <p:sp>
        <p:nvSpPr>
          <p:cNvPr id="25" name="Rectangle 20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AC6AE1F-DCCA-6748-B49B-EB829B314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115219"/>
            <a:ext cx="5505449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Projekt Centrum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5541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FDB2825-F283-412F-BF65-21309EF33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0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85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A6FB700-5ADC-D93E-2596-FA164208B5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0" b="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1323F23-5CA2-A692-41FD-DAE19C3746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7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44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31859E0-2A4F-7F29-1F18-317CDD01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5582699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 err="1"/>
              <a:t>Nowo</a:t>
            </a:r>
            <a:r>
              <a:rPr lang="en-US" sz="2800" dirty="0"/>
              <a:t> </a:t>
            </a:r>
            <a:r>
              <a:rPr lang="en-US" sz="2800" dirty="0" err="1"/>
              <a:t>wybudowany</a:t>
            </a:r>
            <a:r>
              <a:rPr lang="en-US" sz="2800" dirty="0"/>
              <a:t> </a:t>
            </a:r>
            <a:r>
              <a:rPr lang="en-US" sz="2800" dirty="0" err="1"/>
              <a:t>budynek</a:t>
            </a:r>
            <a:r>
              <a:rPr lang="en-US" sz="2800" dirty="0"/>
              <a:t> jest </a:t>
            </a:r>
            <a:r>
              <a:rPr lang="en-US" sz="2800" dirty="0" err="1"/>
              <a:t>koncepcją</a:t>
            </a:r>
            <a:r>
              <a:rPr lang="en-US" sz="2800" dirty="0"/>
              <a:t> dr. hab. </a:t>
            </a:r>
            <a:r>
              <a:rPr lang="en-US" sz="2800" dirty="0" err="1"/>
              <a:t>Bartosza</a:t>
            </a:r>
            <a:r>
              <a:rPr lang="en-US" sz="2800" dirty="0"/>
              <a:t> </a:t>
            </a:r>
            <a:r>
              <a:rPr lang="en-US" sz="2800" dirty="0" err="1"/>
              <a:t>Hungera</a:t>
            </a:r>
            <a:r>
              <a:rPr lang="en-US" sz="2800" dirty="0"/>
              <a:t>, </a:t>
            </a:r>
            <a:r>
              <a:rPr lang="en-US" sz="2800" dirty="0" err="1"/>
              <a:t>wykładowcy</a:t>
            </a:r>
            <a:r>
              <a:rPr lang="en-US" sz="2800" dirty="0"/>
              <a:t> ASP z </a:t>
            </a:r>
            <a:r>
              <a:rPr lang="en-US" sz="2800" dirty="0" err="1"/>
              <a:t>Łodzi</a:t>
            </a:r>
            <a:r>
              <a:rPr lang="en-US" sz="2800" dirty="0"/>
              <a:t>. </a:t>
            </a:r>
            <a:r>
              <a:rPr lang="en-US" sz="2800" dirty="0" err="1"/>
              <a:t>Bryłą</a:t>
            </a:r>
            <a:r>
              <a:rPr lang="en-US" sz="2800" dirty="0"/>
              <a:t> </a:t>
            </a:r>
            <a:r>
              <a:rPr lang="en-US" sz="2800" dirty="0" err="1"/>
              <a:t>nawiązuje</a:t>
            </a:r>
            <a:r>
              <a:rPr lang="en-US" sz="2800" dirty="0"/>
              <a:t> do </a:t>
            </a:r>
            <a:r>
              <a:rPr lang="en-US" sz="2800" dirty="0" err="1"/>
              <a:t>sąsiedniej</a:t>
            </a:r>
            <a:r>
              <a:rPr lang="en-US" sz="2800" dirty="0"/>
              <a:t> </a:t>
            </a:r>
            <a:r>
              <a:rPr lang="en-US" sz="2800" dirty="0" err="1"/>
              <a:t>zabudowy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kościoła</a:t>
            </a:r>
            <a:r>
              <a:rPr lang="en-US" sz="2800" dirty="0"/>
              <a:t>, </a:t>
            </a:r>
            <a:r>
              <a:rPr lang="en-US" sz="2800" dirty="0" err="1"/>
              <a:t>uwzględniając</a:t>
            </a:r>
            <a:r>
              <a:rPr lang="en-US" sz="2800" dirty="0"/>
              <a:t> </a:t>
            </a:r>
            <a:r>
              <a:rPr lang="en-US" sz="2800" dirty="0" err="1"/>
              <a:t>funkcje</a:t>
            </a:r>
            <a:r>
              <a:rPr lang="en-US" sz="2800" dirty="0"/>
              <a:t> </a:t>
            </a:r>
            <a:r>
              <a:rPr lang="en-US" sz="2800" dirty="0" err="1"/>
              <a:t>wystawiennicze</a:t>
            </a:r>
            <a:r>
              <a:rPr lang="en-US" sz="2800" dirty="0"/>
              <a:t>, </a:t>
            </a:r>
            <a:r>
              <a:rPr lang="en-US" sz="2800" dirty="0" err="1"/>
              <a:t>edukacyjne</a:t>
            </a:r>
            <a:r>
              <a:rPr lang="en-US" sz="2800" dirty="0"/>
              <a:t> </a:t>
            </a:r>
            <a:r>
              <a:rPr lang="en-US" sz="2800" dirty="0" err="1"/>
              <a:t>oraz</a:t>
            </a:r>
            <a:r>
              <a:rPr lang="en-US" sz="2800" dirty="0"/>
              <a:t> </a:t>
            </a:r>
            <a:r>
              <a:rPr lang="en-US" sz="2800" dirty="0" err="1"/>
              <a:t>videokonferencyjne</a:t>
            </a:r>
            <a:r>
              <a:rPr lang="en-US" sz="2800" dirty="0"/>
              <a:t>.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4" name="Picture 3" descr="Obszar budowlany">
            <a:extLst>
              <a:ext uri="{FF2B5EF4-FFF2-40B4-BE49-F238E27FC236}">
                <a16:creationId xmlns:a16="http://schemas.microsoft.com/office/drawing/2014/main" id="{D5849C8C-79D0-B2B5-BB5E-4AE8C9176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80" r="1860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5235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6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7DDCFDF-F378-1B05-999B-4332DCDB0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Wewnątrz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piętrowego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budynku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zaprojektowano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przestrzenie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ekspozycyjno-muzealne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z 3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wystawami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stałymi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charakterze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multimedialnym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ze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strefami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edukacyjnymi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salami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warsztatowymi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konferencyjnymi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Tworzą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one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kompleks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wystawienniczy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dający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narzędzia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przeprowadzania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ciekawych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działań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interdyscyplinarnych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87986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C5E6EB9-8F8D-886E-FF0B-205CCE63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 dwóch poziomach budynku zaplanowano następujące pomieszczenia wystawiennicze wraz z aranżacją nawiązującą do prezentowanej w nich tematyki: </a:t>
            </a:r>
            <a:b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7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6755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22D7597-0D70-C682-FA6E-313F4AB28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 sz="2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Parter</a:t>
            </a:r>
            <a:r>
              <a:rPr lang="en-US" sz="2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a)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Hol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wystawa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korzeniach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infiorat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w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Watykanie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oraz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miejsce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wystawy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czasowe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b) Sala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procesyjna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główna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wystawa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stała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Tradycja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kwietnych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dywanów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w Spycimierzu, z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rekonstrukcją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jej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przebiegu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oraz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wybrane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tradycje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infiorat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świecie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c) Sala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wystawy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tradycjach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dziedzictwa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niematerialnego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w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Polsce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d) Sala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konferencyjna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wystawą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archeologiczną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54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99BB8B6-D36A-BE5F-9503-2F8F8F3A6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ctr"/>
            <a:r>
              <a:rPr lang="en-US" sz="4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Piętro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a) Sala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warsztatowa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do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przeprowadzania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zajęć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lekcji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edukacyjnych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b) Sala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edukacyjna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videotransmisyjna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51080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{10EEAEAA-5707-4646-BF15-8BC16C28373C}tf16401369</Template>
  <TotalTime>404</TotalTime>
  <Words>679</Words>
  <Application>Microsoft Office PowerPoint</Application>
  <PresentationFormat>Widescreen</PresentationFormat>
  <Paragraphs>43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Century Schoolbook</vt:lpstr>
      <vt:lpstr>Motyw pakietu Office</vt:lpstr>
      <vt:lpstr>Centrum  kompetencji niematerialnego dziedzictwa kulturowego</vt:lpstr>
      <vt:lpstr>Centrum  Spycimierskie Boże Ciało</vt:lpstr>
      <vt:lpstr> Nasze działania</vt:lpstr>
      <vt:lpstr>Projekt Centrum</vt:lpstr>
      <vt:lpstr>Nowo wybudowany budynek jest koncepcją dr. hab. Bartosza Hungera, wykładowcy ASP z Łodzi. Bryłą nawiązuje do sąsiedniej zabudowy i kościoła, uwzględniając funkcje wystawiennicze, edukacyjne oraz videokonferencyjne. </vt:lpstr>
      <vt:lpstr>Wewnątrz piętrowego budynku zaprojektowano przestrzenie ekspozycyjno-muzealne z 3 wystawami stałymi o charakterze multimedialnym, ze strefami edukacyjnymi, salami warsztatowymi i konferencyjnymi. Tworzą one kompleks wystawienniczy dający narzędzia do przeprowadzania ciekawych działań  interdyscyplinarnych. </vt:lpstr>
      <vt:lpstr>Na dwóch poziomach budynku zaplanowano następujące pomieszczenia wystawiennicze wraz z aranżacją nawiązującą do prezentowanej w nich tematyki:  </vt:lpstr>
      <vt:lpstr>Parter: a) Hol- wystawa o korzeniach infiorat w Watykanie oraz miejsce na wystawy czasowe b) Sala procesyjna – główna wystawa stała: Tradycja kwietnych dywanów w Spycimierzu, z rekonstrukcją jej przebiegu oraz wybrane tradycje infiorat na świecie. c) Sala wystawy o tradycjach dziedzictwa niematerialnego w Polsce d) Sala konferencyjna z wystawą archeologiczną </vt:lpstr>
      <vt:lpstr>Piętro: a) Sala warsztatowa – do przeprowadzania zajęć i lekcji edukacyjnych b) Sala edukacyjna videotransmisyjna </vt:lpstr>
      <vt:lpstr>PowerPoint Presentation</vt:lpstr>
      <vt:lpstr>PowerPoint Presentation</vt:lpstr>
      <vt:lpstr>PowerPoint Presentation</vt:lpstr>
      <vt:lpstr>PowerPoint Presentation</vt:lpstr>
      <vt:lpstr>Edukacja sensomotoryczna oraz niepełnosprawności w ofercie sal wystawowych oraz zajęć warsztatowych (na I piętrze) w Spycimierzu.   1. Edukacja sensomotoryczna w przestrzeni wystawy stałych i sal edu.   2. Udogodnienia i pomoce edukacyjne dla osób z dysfunkcją wzroku, słuchu oraz ruchu.  </vt:lpstr>
      <vt:lpstr>Pamiątkarnia  Przygotowanie oferty sprzedażowej pamiątkarni Centrum, w oparciu o tradycyjne produkty regionalne oraz zweryfikowane produkty turystyczne związane z regionem, a także innymi tradycjami prezentowanymi na wystawach.   Stworzenie zaplecza gastronomicznego, ze specjalnie wybranymi potrawami.</vt:lpstr>
      <vt:lpstr>Centrum wzrasta</vt:lpstr>
      <vt:lpstr>PowerPoint Presentation</vt:lpstr>
      <vt:lpstr>PowerPoint Presentation</vt:lpstr>
      <vt:lpstr>Oferta edukacyjna</vt:lpstr>
      <vt:lpstr>Założenia i ukierunkowania programowe Centrum Spycimierskiego Boże Ciało</vt:lpstr>
      <vt:lpstr>Wyjście poza ekspozycję stałą, tworzenie programów edukacyjnych.  Ekspozycja ma stać się inspiracją do tworzenia programów edukacyjnych oraz wydarzeń o charakterze kulturalnym i animacyjnym.   Programy edukacyjne skierowane do szkół i powinny stanowić materiał uzupełniający do działań dydaktycznych związanych z podstawą programową, w nowej formie dostosowanej do wymagań określonych poziomów kształcenia.   Drugie zagadnienie stanowią warsztaty edukacyjne i twórcze, które powinny stanowić kolejny sposób rozszerzenia ekspozycji.   </vt:lpstr>
      <vt:lpstr>Historia i Archeologia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Ścieżka edukacyjna</vt:lpstr>
      <vt:lpstr>Przygotowanie zróżnicowanych ścieżek:  - turystycznej - historycznej - trasą Bożego Ciała - ekologicznej - przyrodniczej </vt:lpstr>
      <vt:lpstr>Projekt spójnych tablic informacyjnych o tematyce historyczno-kulturowej  - w roku 2022 na terenie Spycimierza powstanie kilkanaście tablic, które staną się zrębem pierwszej, lokalnej ścieżki turystycznej. - przy wjeździe do Spycimierza powstaną specjalne witacze zapraszające do miesjscowości.</vt:lpstr>
      <vt:lpstr>PowerPoint Presentation</vt:lpstr>
      <vt:lpstr>Tablice główne 1. Plac Kościelny – opis dziejów Spycimierza i tradycji układania kwietnych dywanów. Plan i mapa ścieżki  2. Tablica kwiatowa – opis charakterystycznych roślin regionu spycimierskiego w tym kwiatów używanych podczas ubierania drogi</vt:lpstr>
      <vt:lpstr>12 Tablic historycznych zawierających opis, zdjęcia i skrócony tekst w języku angielskim </vt:lpstr>
      <vt:lpstr>1. Kościół – najstarsze kościoły zgodnie z kroniką Galla Anonima 2. Zegar słoneczny 3. Gród kasztelański i kasztelanowie Spycimierscy 4. Kamień opoka 5-8. Ołtarze świętych – Julianny, Antoniego, Barbary i Krzyża 9. Cmentarze prehistoryczne i nowe 10. Bunkier z II Wojny Światowej 11. produkty naturalne i żywność 12. Siekiernik, struga i Warta oraz dawne trakty.</vt:lpstr>
      <vt:lpstr>W kolejnym roku planowane jest również powstanie wygodnej ścieżki rowerowej, łączącej Uniejów i Spycimierz.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Centrum  Spycimierskie Boże Ciało</dc:title>
  <dc:creator>Jędrzej Kałużny</dc:creator>
  <cp:lastModifiedBy>Andrzej Szoszkiewicz</cp:lastModifiedBy>
  <cp:revision>11</cp:revision>
  <dcterms:created xsi:type="dcterms:W3CDTF">2022-05-04T14:06:34Z</dcterms:created>
  <dcterms:modified xsi:type="dcterms:W3CDTF">2024-02-05T11:34:11Z</dcterms:modified>
</cp:coreProperties>
</file>